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9" r:id="rId5"/>
    <p:sldId id="278" r:id="rId6"/>
    <p:sldId id="261" r:id="rId7"/>
    <p:sldId id="264" r:id="rId8"/>
    <p:sldId id="260" r:id="rId9"/>
    <p:sldId id="279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0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664D2B5-4D4C-4D77-B0E3-1E823093DA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027249B-D6B1-4C8C-B2EB-D27C3DAC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8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80E840F-F392-40D4-B78D-B52135D03BB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44406CC-1506-48B0-B73B-37AD5C846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06CC-1506-48B0-B73B-37AD5C8462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06CC-1506-48B0-B73B-37AD5C8462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06CC-1506-48B0-B73B-37AD5C8462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2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06CC-1506-48B0-B73B-37AD5C8462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06CC-1506-48B0-B73B-37AD5C8462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Fishing For The Future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Fishing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Fishing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6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7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60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2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April 17, 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Fishing For The Future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53684AFD-D28E-4C26-81C0-CA6F25D51D8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5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7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46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7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Fishing For The Future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5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8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87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5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Fishing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April 17,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Fishing For The Future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53684AFD-D28E-4C26-81C0-CA6F25D51D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4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Fishing For The Future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Fishing For The Future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9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Fishing For The Future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Fishing For The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Fishing For The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Fishing For The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4AFD-D28E-4C26-81C0-CA6F25D5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17,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Fishing For The Future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8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Fishing For The Future</a:t>
            </a:r>
            <a:endParaRPr lang="en-US" sz="48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Joseph J.  Grzyb</a:t>
            </a:r>
          </a:p>
          <a:p>
            <a:r>
              <a:rPr lang="en-US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Johnson State College</a:t>
            </a:r>
          </a:p>
          <a:p>
            <a:r>
              <a:rPr lang="en-US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ENV 4730</a:t>
            </a:r>
          </a:p>
          <a:p>
            <a:endParaRPr lang="en-US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April 17, 2014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447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(Wallpaperswa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2012)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9841" r="844" b="5511"/>
          <a:stretch/>
        </p:blipFill>
        <p:spPr>
          <a:xfrm>
            <a:off x="304800" y="1905000"/>
            <a:ext cx="861060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By adding 60 millions of seafood to the world’s supply annually, aquiculture is already helping reduce the pressure on open-water fisheries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2167358"/>
            <a:ext cx="478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Global Fish Production 1950 to 2011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7644" y="6260068"/>
            <a:ext cx="162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UN FAO,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Ultimately, </a:t>
            </a:r>
            <a:r>
              <a:rPr lang="en-US" sz="3600" dirty="0" err="1" smtClean="0"/>
              <a:t>aquaponics</a:t>
            </a:r>
            <a:r>
              <a:rPr lang="en-US" sz="3600" dirty="0" smtClean="0"/>
              <a:t> the best </a:t>
            </a:r>
            <a:r>
              <a:rPr lang="en-US" sz="3600" dirty="0"/>
              <a:t>s</a:t>
            </a:r>
            <a:r>
              <a:rPr lang="en-US" sz="3600" dirty="0" smtClean="0"/>
              <a:t>olution </a:t>
            </a:r>
            <a:r>
              <a:rPr lang="en-US" sz="3600" dirty="0"/>
              <a:t>i</a:t>
            </a:r>
            <a:r>
              <a:rPr lang="en-US" sz="3600" dirty="0" smtClean="0"/>
              <a:t>s to producing seafood, producing both fish and plants in an environmentally friendly and sustainable way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2737" y="6031468"/>
            <a:ext cx="353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(Tucson </a:t>
            </a:r>
            <a:r>
              <a:rPr lang="en-US" dirty="0" err="1"/>
              <a:t>AquaPonics</a:t>
            </a:r>
            <a:r>
              <a:rPr lang="en-US" dirty="0"/>
              <a:t> Project . </a:t>
            </a:r>
            <a:r>
              <a:rPr lang="en-US" dirty="0" smtClean="0"/>
              <a:t>2013)</a:t>
            </a:r>
            <a:endParaRPr lang="en-US" dirty="0"/>
          </a:p>
        </p:txBody>
      </p:sp>
      <p:pic>
        <p:nvPicPr>
          <p:cNvPr id="3074" name="Picture 2" descr="C:\Users\JGrzyb\Documents\JAG 2014\College 2014 - JJ\Web Page Project - Sr Seminar\Website 2014-04-28\Img-Aquaponics_Simplifi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5943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3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 wide variety of </a:t>
            </a:r>
            <a:r>
              <a:rPr lang="en-US" sz="3600" dirty="0"/>
              <a:t>s</a:t>
            </a:r>
            <a:r>
              <a:rPr lang="en-US" sz="3600" dirty="0" smtClean="0"/>
              <a:t>ystems </a:t>
            </a:r>
            <a:r>
              <a:rPr lang="en-US" sz="3600" dirty="0"/>
              <a:t>a</a:t>
            </a:r>
            <a:r>
              <a:rPr lang="en-US" sz="3600" dirty="0" smtClean="0"/>
              <a:t>re </a:t>
            </a:r>
            <a:r>
              <a:rPr lang="en-US" sz="3600" dirty="0"/>
              <a:t>b</a:t>
            </a:r>
            <a:r>
              <a:rPr lang="en-US" sz="3600" dirty="0" smtClean="0"/>
              <a:t>eing deployed to tailor </a:t>
            </a:r>
            <a:r>
              <a:rPr lang="en-US" sz="3600" dirty="0" err="1" smtClean="0"/>
              <a:t>aquaponics</a:t>
            </a:r>
            <a:r>
              <a:rPr lang="en-US" sz="3600" dirty="0" smtClean="0"/>
              <a:t> solutions to different environments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-1446" r="13307" b="1446"/>
          <a:stretch/>
        </p:blipFill>
        <p:spPr>
          <a:xfrm>
            <a:off x="228600" y="1828800"/>
            <a:ext cx="41148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r="21743" b="5512"/>
          <a:stretch/>
        </p:blipFill>
        <p:spPr>
          <a:xfrm>
            <a:off x="4800600" y="1800552"/>
            <a:ext cx="4038600" cy="4524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03960" y="1338887"/>
            <a:ext cx="2125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Industrial Scale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1308407"/>
            <a:ext cx="254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For The Individual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34281" y="6400800"/>
            <a:ext cx="214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(Food Probe </a:t>
            </a:r>
            <a:r>
              <a:rPr lang="en-US" dirty="0" smtClean="0"/>
              <a:t>6, 2014)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9284" y="6488668"/>
            <a:ext cx="2766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(EPCOT </a:t>
            </a:r>
            <a:r>
              <a:rPr lang="en-US" dirty="0" err="1"/>
              <a:t>Aquaponics</a:t>
            </a:r>
            <a:r>
              <a:rPr lang="en-US" dirty="0"/>
              <a:t> , </a:t>
            </a:r>
            <a:r>
              <a:rPr lang="en-US" dirty="0" smtClean="0"/>
              <a:t>2012)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2762" y="1600200"/>
            <a:ext cx="6714893" cy="4909814"/>
            <a:chOff x="1333336" y="1284024"/>
            <a:chExt cx="6714893" cy="4909814"/>
          </a:xfrm>
        </p:grpSpPr>
        <p:pic>
          <p:nvPicPr>
            <p:cNvPr id="2050" name="Picture 2" descr="C:\Users\JGrzyb\Documents\JAG 2014\College 2014 - JJ\Web Page Project - Sr Seminar\Source Materials 3\Img-NoFishNoFuture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336" y="1284024"/>
              <a:ext cx="6714893" cy="4909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453217" y="3244334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53217" y="3244334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6400" y="5728341"/>
              <a:ext cx="2480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(Greenpeace </a:t>
              </a:r>
              <a:r>
                <a:rPr lang="en-US" dirty="0">
                  <a:solidFill>
                    <a:schemeClr val="bg1"/>
                  </a:solidFill>
                </a:rPr>
                <a:t>USA. </a:t>
              </a:r>
              <a:r>
                <a:rPr lang="en-US" dirty="0" smtClean="0">
                  <a:solidFill>
                    <a:schemeClr val="bg1"/>
                  </a:solidFill>
                </a:rPr>
                <a:t>2012)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17" y="46808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To save our open-water fisheries and feed the world, we must </a:t>
            </a:r>
            <a:r>
              <a:rPr lang="en-US" sz="3600" dirty="0"/>
              <a:t>f</a:t>
            </a:r>
            <a:r>
              <a:rPr lang="en-US" sz="3600" dirty="0" smtClean="0"/>
              <a:t>ind </a:t>
            </a:r>
            <a:r>
              <a:rPr lang="en-US" sz="3600" dirty="0"/>
              <a:t>a</a:t>
            </a:r>
            <a:r>
              <a:rPr lang="en-US" sz="3600" dirty="0" smtClean="0"/>
              <a:t> </a:t>
            </a:r>
            <a:r>
              <a:rPr lang="en-US" sz="3600" dirty="0"/>
              <a:t>s</a:t>
            </a:r>
            <a:r>
              <a:rPr lang="en-US" sz="3600" dirty="0" smtClean="0"/>
              <a:t>ustainable </a:t>
            </a:r>
            <a:r>
              <a:rPr lang="en-US" sz="3600" dirty="0"/>
              <a:t>s</a:t>
            </a:r>
            <a:r>
              <a:rPr lang="en-US" sz="3600" dirty="0" smtClean="0"/>
              <a:t>olution to </a:t>
            </a:r>
            <a:r>
              <a:rPr lang="en-US" sz="3600" dirty="0"/>
              <a:t>f</a:t>
            </a:r>
            <a:r>
              <a:rPr lang="en-US" sz="3600" dirty="0" smtClean="0"/>
              <a:t>ish production…..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0542" y="1557988"/>
            <a:ext cx="6868238" cy="4952026"/>
            <a:chOff x="-3962400" y="367317"/>
            <a:chExt cx="6868238" cy="4866423"/>
          </a:xfrm>
        </p:grpSpPr>
        <p:pic>
          <p:nvPicPr>
            <p:cNvPr id="15" name="Picture 2" descr="C:\Users\JGrzyb\Documents\JAG 2014\College 2014 - JJ\Web Page Project - Sr Seminar\Website 2014-04-30\Img-AquacultureTank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62400" y="367317"/>
              <a:ext cx="6868238" cy="486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-3085088" y="419374"/>
              <a:ext cx="59743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Aquaculture and </a:t>
              </a:r>
              <a:r>
                <a:rPr lang="en-US" sz="36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aquaponics</a:t>
              </a:r>
              <a:r>
                <a:rPr lang="en-US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                       are the solution !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35" y="4791948"/>
              <a:ext cx="2662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(Local Ocean Fish Farm, 2010</a:t>
              </a:r>
              <a:r>
                <a:rPr lang="en-US" sz="1200" dirty="0" smtClean="0">
                  <a:solidFill>
                    <a:schemeClr val="bg1"/>
                  </a:solidFill>
                </a:rPr>
                <a:t>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590801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+mn-lt"/>
              </a:rPr>
              <a:t>As the world’s population grows, traditional methods of fishing cannot meet the world’s demand for seafood.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+mn-lt"/>
              </a:rPr>
              <a:t/>
            </a:r>
            <a:br>
              <a:rPr lang="en-US" sz="3200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+mn-lt"/>
              </a:rPr>
              <a:t/>
            </a:r>
            <a:br>
              <a:rPr lang="en-US" sz="3200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+mn-lt"/>
              </a:rPr>
              <a:t>Aquaculture 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+mn-lt"/>
              </a:rPr>
              <a:t>and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+mn-lt"/>
              </a:rPr>
              <a:t>aquaponics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+mn-lt"/>
              </a:rPr>
              <a:t> are the solutions. </a:t>
            </a:r>
            <a:endParaRPr lang="en-US" sz="32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Joseph J.  Grzyb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Johnson State College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ENV 4730</a:t>
            </a:r>
          </a:p>
          <a:p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April 17, 2014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447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(Wallpaperswa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2012)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Citations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Environmental-watch [Online Image]. (2013).  </a:t>
            </a:r>
            <a:r>
              <a:rPr lang="en-US" sz="1600" dirty="0" smtClean="0"/>
              <a:t>Retrieved </a:t>
            </a:r>
            <a:r>
              <a:rPr lang="en-US" sz="1600" dirty="0"/>
              <a:t>April 26, 2014 from </a:t>
            </a:r>
          </a:p>
          <a:p>
            <a:pPr marL="0" indent="0">
              <a:buNone/>
            </a:pPr>
            <a:r>
              <a:rPr lang="en-US" sz="1600" dirty="0" smtClean="0"/>
              <a:t>        http</a:t>
            </a:r>
            <a:r>
              <a:rPr lang="en-US" sz="1600" dirty="0"/>
              <a:t>://www.environmental-watch.com/2013/06/24/shellfish-sustainable-aquaculture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EPCOT </a:t>
            </a:r>
            <a:r>
              <a:rPr lang="en-US" sz="1600" dirty="0" err="1"/>
              <a:t>Aquaponics</a:t>
            </a:r>
            <a:r>
              <a:rPr lang="en-US" sz="1600" dirty="0"/>
              <a:t> [Online Image]. (2012). Retrieved April 13, 2014 </a:t>
            </a:r>
            <a:r>
              <a:rPr lang="en-US" sz="1600" dirty="0" smtClean="0"/>
              <a:t>from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http</a:t>
            </a:r>
            <a:r>
              <a:rPr lang="en-US" sz="1600" dirty="0"/>
              <a:t>://</a:t>
            </a:r>
            <a:r>
              <a:rPr lang="en-US" sz="1600" dirty="0" smtClean="0"/>
              <a:t>www.proaqua.com/images/epcot-aquaponics-1024x576.jpg.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Fishing </a:t>
            </a:r>
            <a:r>
              <a:rPr lang="en-US" sz="1600" dirty="0"/>
              <a:t>Boat Fleet [Online Image]. (2014). Retrieved April 13, 2014 from https://</a:t>
            </a:r>
            <a:r>
              <a:rPr lang="en-US" sz="1600" dirty="0" smtClean="0"/>
              <a:t>encrypted- 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tbn0.gstatic.com/</a:t>
            </a:r>
            <a:r>
              <a:rPr lang="en-US" sz="1600" dirty="0" err="1" smtClean="0"/>
              <a:t>images?q</a:t>
            </a:r>
            <a:r>
              <a:rPr lang="en-US" sz="1600" dirty="0" smtClean="0"/>
              <a:t>=tbn:ANd9GcQiWFjQ6Fhz6QjjvWtC9zhfiHZeq</a:t>
            </a:r>
          </a:p>
          <a:p>
            <a:pPr marL="0" indent="0">
              <a:buNone/>
            </a:pPr>
            <a:r>
              <a:rPr lang="en-US" sz="1600" dirty="0" smtClean="0"/>
              <a:t>        51A78u2idsy6nr88NNnH7DD.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Food </a:t>
            </a:r>
            <a:r>
              <a:rPr lang="en-US" sz="1600" dirty="0"/>
              <a:t>Probe 6 [Online Image]. Retrieved April 13, 2014 from http://</a:t>
            </a:r>
            <a:r>
              <a:rPr lang="en-US" sz="1600" dirty="0" smtClean="0"/>
              <a:t>www.inhabitat.com/wp-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content/uploads/foodprobe6.jpg.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Greenpeace USA</a:t>
            </a:r>
            <a:r>
              <a:rPr lang="en-US" sz="1600" dirty="0"/>
              <a:t>. [Online Image]. </a:t>
            </a:r>
            <a:r>
              <a:rPr lang="en-US" sz="1600" dirty="0" smtClean="0"/>
              <a:t> (2012). </a:t>
            </a:r>
            <a:r>
              <a:rPr lang="en-US" sz="1600" dirty="0"/>
              <a:t>No fish No Future. </a:t>
            </a:r>
            <a:r>
              <a:rPr lang="en-US" sz="1600" dirty="0" smtClean="0"/>
              <a:t>Retrieved April </a:t>
            </a:r>
            <a:r>
              <a:rPr lang="en-US" sz="1600" dirty="0"/>
              <a:t>28, </a:t>
            </a:r>
            <a:r>
              <a:rPr lang="en-US" sz="1600" dirty="0" smtClean="0"/>
              <a:t>2014 from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https</a:t>
            </a:r>
            <a:r>
              <a:rPr lang="en-US" sz="1600" dirty="0"/>
              <a:t>://www.flickr.com/photos/greenpeace_usa/7725610876/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Local </a:t>
            </a:r>
            <a:r>
              <a:rPr lang="en-US" sz="1600" dirty="0"/>
              <a:t>Ocean Fish Farm. (2010). Aquaculture Tanks [Online Image].  Retrieved April 28, 2014 from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http</a:t>
            </a:r>
            <a:r>
              <a:rPr lang="en-US" sz="1600" dirty="0"/>
              <a:t>://aquaculture210.blogspot.com/2010_12_01_archive.html.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Citations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Overfishing [Online Image]. (2013). Retrieved April 13, 2014 from http://</a:t>
            </a:r>
            <a:r>
              <a:rPr lang="en-US" sz="1600" dirty="0" smtClean="0"/>
              <a:t>crazycreatures.org/wp-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content/uploads/2013/01/Over-fishing.jpg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People </a:t>
            </a:r>
            <a:r>
              <a:rPr lang="en-US" sz="1600" dirty="0"/>
              <a:t>[Online Image]. (2011). Retrieved April 13, 2014 from http://</a:t>
            </a:r>
            <a:r>
              <a:rPr lang="en-US" sz="1600" dirty="0" smtClean="0"/>
              <a:t>failingcivilization.com/wp-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content/uploads/2011/09/people.jpg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Smith </a:t>
            </a:r>
            <a:r>
              <a:rPr lang="en-US" sz="1600" dirty="0"/>
              <a:t>Pond Nursery [Online Image]. (2006). Retrieved April 13, 2014 from </a:t>
            </a:r>
            <a:r>
              <a:rPr lang="en-US" sz="1600" dirty="0" smtClean="0"/>
              <a:t>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http</a:t>
            </a:r>
            <a:r>
              <a:rPr lang="en-US" sz="1600" dirty="0"/>
              <a:t>://www.lib.noaa.gov/retiredsites/docaqua/nmaimages2006/smith_pond_nursery_wmc.jpeg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Tucson </a:t>
            </a:r>
            <a:r>
              <a:rPr lang="en-US" sz="1600" dirty="0" err="1"/>
              <a:t>AquaPonics</a:t>
            </a:r>
            <a:r>
              <a:rPr lang="en-US" sz="1600" dirty="0"/>
              <a:t> Project . (2013). What is </a:t>
            </a:r>
            <a:r>
              <a:rPr lang="en-US" sz="1600" dirty="0" err="1"/>
              <a:t>Aquaponics</a:t>
            </a:r>
            <a:r>
              <a:rPr lang="en-US" sz="1600" dirty="0"/>
              <a:t>? [Online Image].  Retrieved April 27, 2014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from   http</a:t>
            </a:r>
            <a:r>
              <a:rPr lang="en-US" sz="1600" dirty="0"/>
              <a:t>://www.tucsonap.org/sites/g/files/g292451/f/styles/large/public</a:t>
            </a:r>
            <a:r>
              <a:rPr lang="en-US" sz="1600" dirty="0" smtClean="0"/>
              <a:t>/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 err="1" smtClean="0"/>
              <a:t>SystemDiagram.png?itok</a:t>
            </a:r>
            <a:r>
              <a:rPr lang="en-US" sz="1600" dirty="0" smtClean="0"/>
              <a:t>=ordN5jdn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UN </a:t>
            </a:r>
            <a:r>
              <a:rPr lang="en-US" sz="1600" dirty="0"/>
              <a:t>FAO. (</a:t>
            </a:r>
            <a:r>
              <a:rPr lang="en-US" sz="1600" dirty="0" smtClean="0"/>
              <a:t>2011a). </a:t>
            </a:r>
            <a:r>
              <a:rPr lang="en-US" sz="1600" dirty="0" err="1"/>
              <a:t>Fishchart</a:t>
            </a:r>
            <a:r>
              <a:rPr lang="en-US" sz="1600" dirty="0"/>
              <a:t> [Online Image of Collapse of Fisheries]. Retrieved April 13, 2014 </a:t>
            </a:r>
            <a:r>
              <a:rPr lang="en-US" sz="1600" dirty="0" smtClean="0"/>
              <a:t>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from </a:t>
            </a:r>
            <a:r>
              <a:rPr lang="en-US" sz="1600" dirty="0"/>
              <a:t>http://maoctopus.files.wordpress.com/2011/01/fishchart.gif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UN </a:t>
            </a:r>
            <a:r>
              <a:rPr lang="en-US" sz="1600" dirty="0" smtClean="0"/>
              <a:t>FAO (</a:t>
            </a:r>
            <a:r>
              <a:rPr lang="en-US" sz="1600" dirty="0"/>
              <a:t>2011). Global Fish production [Online Image]. Retrieved April 13, 2014 from 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http</a:t>
            </a:r>
            <a:r>
              <a:rPr lang="en-US" sz="1600" dirty="0"/>
              <a:t>://vitalsigns.worldwatch.org/sites/default/files/aquaculture_figure_1.jpg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Citations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UN </a:t>
            </a:r>
            <a:r>
              <a:rPr lang="en-US" sz="1600" dirty="0"/>
              <a:t>FAO. (2011). World Fish Consumption [Online Image].  Retrieved April 13, 2014 from 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https</a:t>
            </a:r>
            <a:r>
              <a:rPr lang="en-US" sz="1600" dirty="0"/>
              <a:t>://</a:t>
            </a:r>
            <a:r>
              <a:rPr lang="en-US" sz="1600" dirty="0" smtClean="0"/>
              <a:t>encrypted-tbn2.gstatic.com/images?q=tbn:ANd9GcS4YTVAmKi7O7v5ibTw3wpYL-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auDIqt5Fn330isBuyhOrub_NGD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UN </a:t>
            </a:r>
            <a:r>
              <a:rPr lang="en-US" sz="1600" dirty="0"/>
              <a:t>FAO. (2012). Northwest Atlantic Cod Production [Online Image].  Retrieved April 27, 2014 from 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http</a:t>
            </a:r>
            <a:r>
              <a:rPr lang="en-US" sz="1600" dirty="0"/>
              <a:t>://i863.photobucket.com/albums/ab195/weschenbach/ 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NorthwestAtlanticCodProduction_zpscd444397.jpg.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U.S. Census Bureau. (June 2011). World Population: 1950 – 2050 [Online Image]. Retrieved April 14,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2014 </a:t>
            </a:r>
            <a:r>
              <a:rPr lang="en-US" sz="1600" dirty="0"/>
              <a:t>from http://www.census.gov/population/international/data/idb/images/worldpop.png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USDA</a:t>
            </a:r>
            <a:r>
              <a:rPr lang="en-US" sz="1600" dirty="0"/>
              <a:t>. (2004). Protein Consumption vs Income [Online Image]. Retrieved April 13, 2014 from 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http</a:t>
            </a:r>
            <a:r>
              <a:rPr lang="en-US" sz="1600" dirty="0"/>
              <a:t>://images.engormix.com/e_articles/the-global-02.gif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World </a:t>
            </a:r>
            <a:r>
              <a:rPr lang="en-US" sz="1600" dirty="0"/>
              <a:t>Wildlife Fund (2006). Industrial Fishing [Online Image]. Retrieved April 13, 2014 from 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http</a:t>
            </a:r>
            <a:r>
              <a:rPr lang="en-US" sz="1600" dirty="0"/>
              <a:t>://</a:t>
            </a:r>
            <a:r>
              <a:rPr lang="en-US" sz="1600" dirty="0" smtClean="0"/>
              <a:t>awsassets.panda.org/img/industrial_fishing_109842_384663.jpg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Wallpaperswa</a:t>
            </a:r>
            <a:r>
              <a:rPr lang="en-US" sz="1600" dirty="0"/>
              <a:t>. (2012). [Online Image]. </a:t>
            </a:r>
            <a:r>
              <a:rPr lang="en-US" sz="1600" dirty="0" smtClean="0"/>
              <a:t>Water </a:t>
            </a:r>
            <a:r>
              <a:rPr lang="en-US" sz="1600" dirty="0"/>
              <a:t>Ocean Fish Silhouette Wallpaper. </a:t>
            </a:r>
            <a:r>
              <a:rPr lang="en-US" sz="1600" dirty="0" smtClean="0"/>
              <a:t>Retrieved April </a:t>
            </a:r>
            <a:r>
              <a:rPr lang="en-US" sz="1600" dirty="0"/>
              <a:t>28,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2014 from http</a:t>
            </a:r>
            <a:r>
              <a:rPr lang="en-US" sz="1600" dirty="0"/>
              <a:t>://wallpaperswa.com/Animals/Fish/water_ocean</a:t>
            </a:r>
            <a:r>
              <a:rPr lang="en-US" sz="1600" dirty="0" smtClean="0"/>
              <a:t>_</a:t>
            </a:r>
          </a:p>
          <a:p>
            <a:pPr marL="0" indent="0">
              <a:buNone/>
            </a:pPr>
            <a:r>
              <a:rPr lang="en-US" sz="1600" dirty="0" smtClean="0"/>
              <a:t>        fish_silhouette_1920x1200_wallpaper_38555/download_2560x1600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48200" y="2438401"/>
            <a:ext cx="4267200" cy="3745468"/>
            <a:chOff x="4488426" y="1855855"/>
            <a:chExt cx="4326596" cy="3859143"/>
          </a:xfrm>
        </p:grpSpPr>
        <p:pic>
          <p:nvPicPr>
            <p:cNvPr id="20" name="Content Placeholder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426" y="1855855"/>
              <a:ext cx="4326596" cy="38591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867400" y="2029385"/>
              <a:ext cx="269323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glow rad="508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Open Water Fishing</a:t>
              </a:r>
              <a:endParaRPr lang="en-US" sz="2400" b="1" dirty="0">
                <a:effectLst>
                  <a:glow rad="508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As the world’s population grows, traditional methods of fishing cannot meet the world’s demand for seafood. Aquaculture and </a:t>
            </a:r>
            <a:r>
              <a:rPr lang="en-US" sz="3600" dirty="0" err="1" smtClean="0"/>
              <a:t>aquaponics</a:t>
            </a:r>
            <a:r>
              <a:rPr lang="en-US" sz="3600" dirty="0" smtClean="0"/>
              <a:t> are the solutions </a:t>
            </a:r>
            <a:endParaRPr lang="en-US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4"/>
          <a:stretch/>
        </p:blipFill>
        <p:spPr>
          <a:xfrm>
            <a:off x="234814" y="2438400"/>
            <a:ext cx="4054075" cy="3733800"/>
          </a:xfrm>
          <a:ln>
            <a:solidFill>
              <a:schemeClr val="tx1"/>
            </a:solidFill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Multiply 2"/>
          <p:cNvSpPr/>
          <p:nvPr/>
        </p:nvSpPr>
        <p:spPr>
          <a:xfrm>
            <a:off x="4648200" y="2667000"/>
            <a:ext cx="3733800" cy="2514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018" y="2571954"/>
            <a:ext cx="1970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9 Billion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?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0778" y="3010257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11 Billion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?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251" y="6183868"/>
            <a:ext cx="15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(People, 2011)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19600" y="6248250"/>
            <a:ext cx="277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(World Wildlife </a:t>
            </a:r>
            <a:r>
              <a:rPr lang="en-US" dirty="0" smtClean="0"/>
              <a:t>Fund, 2006)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23855" y="2438400"/>
            <a:ext cx="4369529" cy="3745468"/>
            <a:chOff x="-2812306" y="1845409"/>
            <a:chExt cx="4369529" cy="3745468"/>
          </a:xfrm>
        </p:grpSpPr>
        <p:pic>
          <p:nvPicPr>
            <p:cNvPr id="15" name="Picture 2" descr="C:\Users\JGrzyb\Documents\JAG 2014\College 2014 - JJ\Web Page Project - Sr Seminar\Website 2014-04-30\Img-AquacultureTank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2306" y="1845409"/>
              <a:ext cx="4369529" cy="37454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-1219200" y="5246368"/>
              <a:ext cx="2662075" cy="344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(Local Ocean Fish Farm, 2010</a:t>
              </a:r>
              <a:r>
                <a:rPr lang="en-US" sz="1200" dirty="0" smtClean="0">
                  <a:solidFill>
                    <a:schemeClr val="bg1"/>
                  </a:solidFill>
                </a:rPr>
                <a:t>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2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Increasing </a:t>
            </a:r>
            <a:r>
              <a:rPr lang="en-US" sz="3600" dirty="0"/>
              <a:t>w</a:t>
            </a:r>
            <a:r>
              <a:rPr lang="en-US" sz="3600" dirty="0" smtClean="0"/>
              <a:t>orld population is driving </a:t>
            </a:r>
            <a:r>
              <a:rPr lang="en-US" sz="3600" dirty="0"/>
              <a:t>h</a:t>
            </a:r>
            <a:r>
              <a:rPr lang="en-US" sz="3600" dirty="0" smtClean="0"/>
              <a:t>uge increases in demand </a:t>
            </a:r>
            <a:r>
              <a:rPr lang="en-US" sz="3600" dirty="0"/>
              <a:t>f</a:t>
            </a:r>
            <a:r>
              <a:rPr lang="en-US" sz="3600" dirty="0" smtClean="0"/>
              <a:t>or </a:t>
            </a:r>
            <a:r>
              <a:rPr lang="en-US" sz="3600" dirty="0"/>
              <a:t>s</a:t>
            </a:r>
            <a:r>
              <a:rPr lang="en-US" sz="3600" dirty="0" smtClean="0"/>
              <a:t>eafood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352"/>
          <a:stretch/>
        </p:blipFill>
        <p:spPr>
          <a:xfrm>
            <a:off x="609600" y="1550370"/>
            <a:ext cx="7696200" cy="4399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4799" y="5924250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US Census,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The demand for seafood is compounded by the increasing wealth and changing tastes of the worlds population</a:t>
            </a: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6092024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USDA, 2004)</a:t>
            </a:r>
            <a:endParaRPr lang="en-US" dirty="0"/>
          </a:p>
        </p:txBody>
      </p:sp>
      <p:pic>
        <p:nvPicPr>
          <p:cNvPr id="4098" name="Picture 2" descr="C:\Users\JGrzyb\Documents\JAG 2014\College 2014 - JJ\Web Page Project - Sr Seminar\Website 2014-04-28\Img-Protein_Consumption_600x400p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The result is that demand for seafood, especially fish, </a:t>
            </a:r>
            <a:r>
              <a:rPr lang="en-US" sz="3600" dirty="0"/>
              <a:t>i</a:t>
            </a:r>
            <a:r>
              <a:rPr lang="en-US" sz="3600" dirty="0" smtClean="0"/>
              <a:t>s </a:t>
            </a:r>
            <a:r>
              <a:rPr lang="en-US" sz="3600" dirty="0"/>
              <a:t>r</a:t>
            </a:r>
            <a:r>
              <a:rPr lang="en-US" sz="3600" dirty="0" smtClean="0"/>
              <a:t>ising steadily with no end in sight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1311" r="4731" b="7222"/>
          <a:stretch/>
        </p:blipFill>
        <p:spPr>
          <a:xfrm>
            <a:off x="533400" y="1752600"/>
            <a:ext cx="7696200" cy="4007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5867401"/>
            <a:ext cx="237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UN FAO,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The fishing </a:t>
            </a:r>
            <a:r>
              <a:rPr lang="en-US" sz="3600" dirty="0"/>
              <a:t>i</a:t>
            </a:r>
            <a:r>
              <a:rPr lang="en-US" sz="3600" dirty="0" smtClean="0"/>
              <a:t>ndustry’s </a:t>
            </a:r>
            <a:r>
              <a:rPr lang="en-US" sz="3600" dirty="0"/>
              <a:t>r</a:t>
            </a:r>
            <a:r>
              <a:rPr lang="en-US" sz="3600" dirty="0" smtClean="0"/>
              <a:t>esponse?</a:t>
            </a:r>
            <a:br>
              <a:rPr lang="en-US" sz="3600" dirty="0" smtClean="0"/>
            </a:br>
            <a:r>
              <a:rPr lang="en-US" sz="3600" dirty="0" smtClean="0"/>
              <a:t>… Larger fishing </a:t>
            </a:r>
            <a:r>
              <a:rPr lang="en-US" sz="3600" dirty="0"/>
              <a:t>f</a:t>
            </a:r>
            <a:r>
              <a:rPr lang="en-US" sz="3600" dirty="0" smtClean="0"/>
              <a:t>leets and more </a:t>
            </a:r>
            <a:r>
              <a:rPr lang="en-US" sz="3600" dirty="0"/>
              <a:t>a</a:t>
            </a:r>
            <a:r>
              <a:rPr lang="en-US" sz="3600" dirty="0" smtClean="0"/>
              <a:t>ggressive </a:t>
            </a:r>
            <a:r>
              <a:rPr lang="en-US" sz="3600" dirty="0"/>
              <a:t>n</a:t>
            </a:r>
            <a:r>
              <a:rPr lang="en-US" sz="3600" dirty="0" smtClean="0"/>
              <a:t>ets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53684AFD-D28E-4C26-81C0-CA6F25D51D87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r="29384"/>
          <a:stretch/>
        </p:blipFill>
        <p:spPr>
          <a:xfrm>
            <a:off x="152400" y="1752600"/>
            <a:ext cx="4267200" cy="4587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r="4852"/>
          <a:stretch/>
        </p:blipFill>
        <p:spPr>
          <a:xfrm>
            <a:off x="4655574" y="1752600"/>
            <a:ext cx="4107426" cy="4587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3563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(Fishing </a:t>
            </a:r>
            <a:r>
              <a:rPr lang="en-US" dirty="0"/>
              <a:t>Boat </a:t>
            </a:r>
            <a:r>
              <a:rPr lang="en-US" dirty="0" smtClean="0"/>
              <a:t>Fleet, 2014)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0687" y="633984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(Overfishing,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25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More fishing, less catching: </a:t>
            </a:r>
            <a:r>
              <a:rPr lang="en-US" sz="3600" dirty="0"/>
              <a:t>o</a:t>
            </a:r>
            <a:r>
              <a:rPr lang="en-US" sz="3600" dirty="0" smtClean="0"/>
              <a:t>verfishing is collapsing </a:t>
            </a:r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w</a:t>
            </a:r>
            <a:r>
              <a:rPr lang="en-US" sz="3600" dirty="0" smtClean="0"/>
              <a:t>orld’s </a:t>
            </a:r>
            <a:r>
              <a:rPr lang="en-US" sz="3600" dirty="0"/>
              <a:t>m</a:t>
            </a:r>
            <a:r>
              <a:rPr lang="en-US" sz="3600" dirty="0" smtClean="0"/>
              <a:t>ost </a:t>
            </a:r>
            <a:r>
              <a:rPr lang="en-US" sz="3600" dirty="0"/>
              <a:t>i</a:t>
            </a:r>
            <a:r>
              <a:rPr lang="en-US" sz="3600" dirty="0" smtClean="0"/>
              <a:t>mportant </a:t>
            </a:r>
            <a:r>
              <a:rPr lang="en-US" sz="3600" dirty="0"/>
              <a:t>f</a:t>
            </a:r>
            <a:r>
              <a:rPr lang="en-US" sz="3600" dirty="0" smtClean="0"/>
              <a:t>isheries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6111993"/>
            <a:ext cx="173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(UN FAO, </a:t>
            </a:r>
            <a:r>
              <a:rPr lang="en-US" dirty="0" smtClean="0"/>
              <a:t>2011a)</a:t>
            </a:r>
            <a:endParaRPr lang="en-US" dirty="0"/>
          </a:p>
        </p:txBody>
      </p:sp>
      <p:pic>
        <p:nvPicPr>
          <p:cNvPr id="1026" name="Picture 2" descr="C:\Users\JGrzyb\Documents\JAG 2014\College 2014 - JJ\Web Page Project - Sr Seminar\Website 2014-04-28\Img-Colla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13" y="1654946"/>
            <a:ext cx="5188773" cy="35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Grzyb\Documents\JAG 2014\College 2014 - JJ\Web Page Project - Sr Seminar\Website 2014-04-28\Img-AtlanticC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1" y="2133600"/>
            <a:ext cx="5813778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The Northwest Atlantic Cod provides a lesson of what can happen if we do not change the way we produce our seafood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6260068"/>
            <a:ext cx="162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(UN FAO, 2012)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30889" y="2590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Total catch of Northwest</a:t>
            </a:r>
          </a:p>
          <a:p>
            <a:r>
              <a:rPr lang="en-US" sz="2000" b="1" dirty="0" smtClean="0"/>
              <a:t> Atlantic Cod by year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89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Aquiculture can </a:t>
            </a:r>
            <a:r>
              <a:rPr lang="en-US" sz="3600" dirty="0"/>
              <a:t>p</a:t>
            </a:r>
            <a:r>
              <a:rPr lang="en-US" sz="3600" dirty="0" smtClean="0"/>
              <a:t>rovide </a:t>
            </a:r>
            <a:r>
              <a:rPr lang="en-US" sz="3600" dirty="0"/>
              <a:t>o</a:t>
            </a:r>
            <a:r>
              <a:rPr lang="en-US" sz="3600" dirty="0" smtClean="0"/>
              <a:t>ne solution to overfishing in our open waters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4AFD-D28E-4C26-81C0-CA6F25D51D8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81"/>
          <a:stretch/>
        </p:blipFill>
        <p:spPr>
          <a:xfrm>
            <a:off x="6400800" y="1643280"/>
            <a:ext cx="2584519" cy="39503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5964" y="1143000"/>
            <a:ext cx="2569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Open Water Farms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9787" y="1142999"/>
            <a:ext cx="899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Tanks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12061" y="1138535"/>
            <a:ext cx="96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Ponds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" y="5726668"/>
            <a:ext cx="29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(Environmental-watch, 2013)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5726668"/>
            <a:ext cx="282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(Smith Pond Nursery </a:t>
            </a:r>
            <a:r>
              <a:rPr lang="en-US" dirty="0" smtClean="0"/>
              <a:t>, 2006)</a:t>
            </a:r>
            <a:endParaRPr lang="en-US" dirty="0"/>
          </a:p>
        </p:txBody>
      </p:sp>
      <p:pic>
        <p:nvPicPr>
          <p:cNvPr id="1026" name="Picture 2" descr="C:\Users\JGrzyb\Documents\JAG 2014\College 2014 - JJ\Web Page Project - Sr Seminar\Website 2014-04-30\Img-AquacultureTank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643280"/>
            <a:ext cx="3106944" cy="39503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46161" y="5722969"/>
            <a:ext cx="298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(Local Ocean Fish Farm, 2010)</a:t>
            </a:r>
            <a:endParaRPr lang="en-US" dirty="0"/>
          </a:p>
        </p:txBody>
      </p:sp>
      <p:pic>
        <p:nvPicPr>
          <p:cNvPr id="1027" name="Picture 3" descr="C:\Users\JGrzyb\Documents\JAG 2014\College 2014 - JJ\Web Page Project - Sr Seminar\Website 2014-04-30\Img-AquacultureOcea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/>
          <a:stretch/>
        </p:blipFill>
        <p:spPr bwMode="auto">
          <a:xfrm>
            <a:off x="120575" y="1643281"/>
            <a:ext cx="2940197" cy="39503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873</Words>
  <Application>Microsoft Office PowerPoint</Application>
  <PresentationFormat>On-screen Show (4:3)</PresentationFormat>
  <Paragraphs>140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Fishing For The Future</vt:lpstr>
      <vt:lpstr>As the world’s population grows, traditional methods of fishing cannot meet the world’s demand for seafood. Aquaculture and aquaponics are the solutions </vt:lpstr>
      <vt:lpstr>Increasing world population is driving huge increases in demand for seafood  </vt:lpstr>
      <vt:lpstr>The demand for seafood is compounded by the increasing wealth and changing tastes of the worlds population</vt:lpstr>
      <vt:lpstr>The result is that demand for seafood, especially fish, is rising steadily with no end in sight </vt:lpstr>
      <vt:lpstr>The fishing industry’s response? … Larger fishing fleets and more aggressive nets  </vt:lpstr>
      <vt:lpstr>More fishing, less catching: overfishing is collapsing the world’s most important fisheries </vt:lpstr>
      <vt:lpstr>The Northwest Atlantic Cod provides a lesson of what can happen if we do not change the way we produce our seafood </vt:lpstr>
      <vt:lpstr>Aquiculture can provide one solution to overfishing in our open waters </vt:lpstr>
      <vt:lpstr>By adding 60 millions of seafood to the world’s supply annually, aquiculture is already helping reduce the pressure on open-water fisheries </vt:lpstr>
      <vt:lpstr>Ultimately, aquaponics the best solution is to producing seafood, producing both fish and plants in an environmentally friendly and sustainable way   </vt:lpstr>
      <vt:lpstr>A wide variety of systems are being deployed to tailor aquaponics solutions to different environments </vt:lpstr>
      <vt:lpstr>To save our open-water fisheries and feed the world, we must find a sustainable solution to fish production….. </vt:lpstr>
      <vt:lpstr>As the world’s population grows, traditional methods of fishing cannot meet the world’s demand for seafood.   Aquaculture and aquaponics are the solutions. </vt:lpstr>
      <vt:lpstr>Citations </vt:lpstr>
      <vt:lpstr>Citations </vt:lpstr>
      <vt:lpstr>Citations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Fishing For The Future</dc:title>
  <cp:lastModifiedBy>Joe Grzyb</cp:lastModifiedBy>
  <cp:revision>76</cp:revision>
  <cp:lastPrinted>2014-04-28T18:25:30Z</cp:lastPrinted>
  <dcterms:created xsi:type="dcterms:W3CDTF">2014-04-16T13:08:58Z</dcterms:created>
  <dcterms:modified xsi:type="dcterms:W3CDTF">2014-05-15T11:44:37Z</dcterms:modified>
</cp:coreProperties>
</file>