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61" r:id="rId2"/>
    <p:sldId id="360" r:id="rId3"/>
    <p:sldId id="396" r:id="rId4"/>
    <p:sldId id="339" r:id="rId5"/>
    <p:sldId id="395" r:id="rId6"/>
    <p:sldId id="386" r:id="rId7"/>
    <p:sldId id="390" r:id="rId8"/>
    <p:sldId id="391" r:id="rId9"/>
    <p:sldId id="400" r:id="rId10"/>
    <p:sldId id="401" r:id="rId11"/>
    <p:sldId id="387" r:id="rId12"/>
    <p:sldId id="392" r:id="rId13"/>
    <p:sldId id="331" r:id="rId14"/>
    <p:sldId id="322" r:id="rId15"/>
    <p:sldId id="337" r:id="rId16"/>
    <p:sldId id="300" r:id="rId17"/>
    <p:sldId id="412" r:id="rId18"/>
    <p:sldId id="407" r:id="rId19"/>
    <p:sldId id="416" r:id="rId20"/>
    <p:sldId id="408" r:id="rId21"/>
    <p:sldId id="417" r:id="rId22"/>
    <p:sldId id="409" r:id="rId23"/>
    <p:sldId id="418" r:id="rId24"/>
    <p:sldId id="411" r:id="rId25"/>
    <p:sldId id="419" r:id="rId26"/>
    <p:sldId id="413" r:id="rId27"/>
    <p:sldId id="405" r:id="rId28"/>
    <p:sldId id="423" r:id="rId29"/>
    <p:sldId id="305" r:id="rId30"/>
    <p:sldId id="346" r:id="rId31"/>
    <p:sldId id="393" r:id="rId32"/>
    <p:sldId id="288" r:id="rId33"/>
    <p:sldId id="312" r:id="rId34"/>
    <p:sldId id="363" r:id="rId35"/>
    <p:sldId id="313" r:id="rId36"/>
    <p:sldId id="334" r:id="rId37"/>
    <p:sldId id="364" r:id="rId38"/>
    <p:sldId id="406" r:id="rId39"/>
    <p:sldId id="310" r:id="rId40"/>
    <p:sldId id="394" r:id="rId41"/>
    <p:sldId id="341" r:id="rId42"/>
    <p:sldId id="347" r:id="rId43"/>
    <p:sldId id="342" r:id="rId44"/>
    <p:sldId id="348" r:id="rId45"/>
    <p:sldId id="332" r:id="rId46"/>
    <p:sldId id="421" r:id="rId47"/>
    <p:sldId id="420" r:id="rId48"/>
    <p:sldId id="330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C1E"/>
    <a:srgbClr val="A98A17"/>
    <a:srgbClr val="B85808"/>
    <a:srgbClr val="F4750C"/>
    <a:srgbClr val="B91135"/>
    <a:srgbClr val="B81271"/>
    <a:srgbClr val="E5D09B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0" autoAdjust="0"/>
    <p:restoredTop sz="83590" autoAdjust="0"/>
  </p:normalViewPr>
  <p:slideViewPr>
    <p:cSldViewPr>
      <p:cViewPr varScale="1">
        <p:scale>
          <a:sx n="98" d="100"/>
          <a:sy n="98" d="100"/>
        </p:scale>
        <p:origin x="22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86B13E-9EDF-47B8-A49D-FED70B3DF88A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234D0E-E59C-479A-B39D-85C9572F5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B531EF-4BC2-4E37-87FA-08C8F2EA163C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8158E3-A4C7-46FE-9D3E-286462C23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23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B2455-04DA-4E94-8761-F0CC551622C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69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ea typeface="Times" panose="0202060306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4D2E77-02B3-476D-AB04-FC4B52C14CF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75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1AC139-5C7B-4ECC-B388-3AB1E063A31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880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F923F-1A43-4111-BC33-DE12CA65E73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5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37295-1968-4599-9FD7-D52A3210054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5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23FB6-9113-406E-A827-33D1D0B8908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39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23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3B9B85-EA84-4211-8548-6EDB102B805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8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568CDA-B6FB-4039-B12B-7976E98D4CA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44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5E1AB3-04A4-4E9F-8058-06494C91B59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61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0F7E4C-0168-4799-BDAC-FDB369F2AD8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6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5D3A6-D0FD-4F1A-BEB1-E2574FAC1C9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51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ea typeface="Times" panose="0202060306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5963DF-9B2D-422E-BF65-C431E91A0DF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0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67D8-F7F9-43C3-BACA-6EA0B4420263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C834-2B1D-452D-8FEE-23C29011B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6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E44A-2E64-475D-B8B3-034B09AB351A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E6F0-1D15-4A17-939C-CDD41A072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187D-6F24-4304-B965-878F46D181FD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3E80-5D8B-4687-9B3C-C6010DBD3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21D4-4C88-4995-872D-A80D6700C0C1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159E-9874-4C3B-8D5E-E46CEB479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9D78-1189-465D-AD92-BBAA9637D7A9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DDDC5-B169-475D-83C5-3DAF713B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5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7229-C53A-4899-822E-7CC3DE23E006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F3DE-B6D3-4EA4-A1CB-5C1AED68E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21C5-48AC-448B-BA4D-3EE8B4D0DE49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DA5A-F6AE-4756-840E-53106765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6533-ADC6-4309-B123-BF5EB542DCD5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C417-4EF3-47B5-9DA3-1A1FBA5EB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6403-CCD5-4B50-B47C-6C17FD72E601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1BD8-D877-4B40-9DA3-3A00E0A6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5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7D57-0862-4B11-86D3-C7BE4471D548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B51E-2500-486B-9C4A-C8119763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4870-0D31-47FD-B5E9-E1480A6E40D6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D7F6-E2A5-4838-B25F-CCE12D41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B27DF8-27A8-4A19-99BF-9B562DBB3C51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292AB1-4E5D-4604-AC6B-BEBF9C092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yahoo.com/video/fragile-x-explained-01024761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ews.yahoo.com/video/fragile-x-explained-010247619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/>
              <a:t>Fragile X Syndrome</a:t>
            </a:r>
            <a:endParaRPr lang="en-US" sz="7200" b="1" dirty="0"/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2601913" y="4953000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Leslie and Lanie Kanat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524000"/>
            <a:ext cx="7239000" cy="0"/>
          </a:xfrm>
          <a:prstGeom prst="line">
            <a:avLst/>
          </a:prstGeom>
          <a:ln w="762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113" y="2513013"/>
            <a:ext cx="7597775" cy="17541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Etiology of Behavior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Anxiety and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Hyperarousal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3516313" y="5722938"/>
            <a:ext cx="211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Howard Center</a:t>
            </a:r>
          </a:p>
          <a:p>
            <a:pPr algn="ctr" eaLnBrk="1" hangingPunct="1"/>
            <a:r>
              <a:rPr lang="en-US" altLang="en-US" sz="2400" b="1"/>
              <a:t>August 2015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6096000" y="5562600"/>
            <a:ext cx="2971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ncoelectricnj.com/files/2014/05/electricalpanel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217613"/>
            <a:ext cx="4224337" cy="5280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562600" y="6611938"/>
            <a:ext cx="3581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http://roncoelectricnj.com/files/2014/05/electricalpanel1.jpeg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Because we can not rewire the brain, we have to make accommodations for the poor wiring.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273800"/>
            <a:ext cx="312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≈60% have ASD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6273800"/>
            <a:ext cx="3657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≈20% have seizures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60475"/>
            <a:ext cx="6454775" cy="487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8"/>
          <p:cNvSpPr txBox="1">
            <a:spLocks noChangeArrowheads="1"/>
          </p:cNvSpPr>
          <p:nvPr/>
        </p:nvSpPr>
        <p:spPr bwMode="auto">
          <a:xfrm>
            <a:off x="0" y="0"/>
            <a:ext cx="9120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The lack of FMRP results in an overabundance of improper and overactive neuronal connections.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52600"/>
            <a:ext cx="881538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3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Strengthened in the amygdala: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anxiety.</a:t>
            </a:r>
          </a:p>
          <a:p>
            <a:pPr marL="342900" indent="-342900" eaLnBrk="1" fontAlgn="auto" hangingPunct="1">
              <a:spcBef>
                <a:spcPts val="3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Weakened in the cortex and hippocampus: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short-term memory.</a:t>
            </a:r>
          </a:p>
          <a:p>
            <a:pPr marL="342900" indent="-342900" eaLnBrk="1" fontAlgn="auto" hangingPunct="1">
              <a:spcBef>
                <a:spcPts val="3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Weakened in the frontal lobe: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hyperactivity and executive function.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0"/>
            <a:ext cx="9120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The lack of FMRP results in an overabundance of improper brain connections.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1058863"/>
            <a:ext cx="8915400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can’t battle biology.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– Dr. Karen Riley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848225"/>
            <a:ext cx="85344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 can’t treat behaviors without accounting for the neurobiology.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590800" y="1719263"/>
            <a:ext cx="3733800" cy="19383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</a:rPr>
              <a:t>Anxiety.</a:t>
            </a:r>
          </a:p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</a:rPr>
              <a:t>Speech and language delays.</a:t>
            </a:r>
          </a:p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</a:rPr>
              <a:t>Gross and fine motor delays.</a:t>
            </a:r>
          </a:p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</a:rPr>
              <a:t>Sensory integration dysfunction.</a:t>
            </a:r>
          </a:p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</a:rPr>
              <a:t>Physical issues.</a:t>
            </a:r>
          </a:p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</a:rPr>
              <a:t>Cognitive deficits.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2662238"/>
            <a:ext cx="3276600" cy="2414587"/>
            <a:chOff x="228600" y="2662704"/>
            <a:chExt cx="3276600" cy="2414528"/>
          </a:xfrm>
        </p:grpSpPr>
        <p:sp>
          <p:nvSpPr>
            <p:cNvPr id="21519" name="TextBox 4"/>
            <p:cNvSpPr txBox="1">
              <a:spLocks noChangeArrowheads="1"/>
            </p:cNvSpPr>
            <p:nvPr/>
          </p:nvSpPr>
          <p:spPr bwMode="auto">
            <a:xfrm>
              <a:off x="228600" y="4061569"/>
              <a:ext cx="3276600" cy="1015663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60"/>
                  </a:solidFill>
                </a:rPr>
                <a:t>Run away, drop to the floor,</a:t>
              </a:r>
            </a:p>
            <a:p>
              <a:pPr eaLnBrk="1" hangingPunct="1"/>
              <a:r>
                <a:rPr lang="en-US" altLang="en-US" sz="2000" b="1">
                  <a:solidFill>
                    <a:srgbClr val="002060"/>
                  </a:solidFill>
                </a:rPr>
                <a:t>chew on items, or scratch;</a:t>
              </a:r>
            </a:p>
            <a:p>
              <a:pPr eaLnBrk="1" hangingPunct="1"/>
              <a:r>
                <a:rPr lang="en-US" altLang="en-US" sz="2000" b="1">
                  <a:solidFill>
                    <a:srgbClr val="002060"/>
                  </a:solidFill>
                </a:rPr>
                <a:t>fear, fight or flight response.</a:t>
              </a:r>
            </a:p>
          </p:txBody>
        </p:sp>
        <p:sp>
          <p:nvSpPr>
            <p:cNvPr id="22" name="Arc 21"/>
            <p:cNvSpPr/>
            <p:nvPr/>
          </p:nvSpPr>
          <p:spPr>
            <a:xfrm rot="16200000">
              <a:off x="1143026" y="2662678"/>
              <a:ext cx="2133548" cy="2133600"/>
            </a:xfrm>
            <a:prstGeom prst="arc">
              <a:avLst/>
            </a:prstGeom>
            <a:ln w="28575">
              <a:headEnd type="arrow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43000" y="4129088"/>
            <a:ext cx="4967288" cy="2446337"/>
            <a:chOff x="1143001" y="4128419"/>
            <a:chExt cx="4966590" cy="2446867"/>
          </a:xfrm>
        </p:grpSpPr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2805810" y="5867400"/>
              <a:ext cx="3303781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60"/>
                  </a:solidFill>
                </a:rPr>
                <a:t>Generates a response from a teacher, therapist, or parent.</a:t>
              </a:r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1143001" y="4128419"/>
              <a:ext cx="2133300" cy="2134062"/>
            </a:xfrm>
            <a:prstGeom prst="arc">
              <a:avLst/>
            </a:prstGeom>
            <a:ln w="28575">
              <a:headEnd type="arrow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486400" y="2662238"/>
            <a:ext cx="3276600" cy="3600450"/>
            <a:chOff x="5486400" y="2662703"/>
            <a:chExt cx="3276600" cy="3599316"/>
          </a:xfrm>
        </p:grpSpPr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5791200" y="4223924"/>
              <a:ext cx="2971800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60"/>
                  </a:solidFill>
                </a:rPr>
                <a:t>He cries, is remorseful, apologetic, and it’s over.</a:t>
              </a:r>
            </a:p>
          </p:txBody>
        </p:sp>
        <p:sp>
          <p:nvSpPr>
            <p:cNvPr id="3" name="Arc 2"/>
            <p:cNvSpPr/>
            <p:nvPr/>
          </p:nvSpPr>
          <p:spPr>
            <a:xfrm>
              <a:off x="5486400" y="2662703"/>
              <a:ext cx="2133600" cy="2132928"/>
            </a:xfrm>
            <a:prstGeom prst="arc">
              <a:avLst/>
            </a:prstGeom>
            <a:ln w="28575">
              <a:headEnd type="arrow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>
              <a:off x="5486736" y="4128755"/>
              <a:ext cx="2132928" cy="2133600"/>
            </a:xfrm>
            <a:prstGeom prst="arc">
              <a:avLst/>
            </a:prstGeom>
            <a:ln w="28575">
              <a:headEnd type="arrow" w="lg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Etiology of the behavior is rooted in the neurobiology of Fragile X Syndrome.</a:t>
            </a:r>
          </a:p>
        </p:txBody>
      </p:sp>
      <p:sp>
        <p:nvSpPr>
          <p:cNvPr id="10" name="Oval 9"/>
          <p:cNvSpPr/>
          <p:nvPr/>
        </p:nvSpPr>
        <p:spPr>
          <a:xfrm>
            <a:off x="3742426" y="1692216"/>
            <a:ext cx="1371600" cy="443703"/>
          </a:xfrm>
          <a:prstGeom prst="ellipse">
            <a:avLst/>
          </a:prstGeom>
          <a:noFill/>
          <a:ln w="825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2"/>
          <p:cNvGrpSpPr>
            <a:grpSpLocks/>
          </p:cNvGrpSpPr>
          <p:nvPr/>
        </p:nvGrpSpPr>
        <p:grpSpPr bwMode="auto">
          <a:xfrm>
            <a:off x="1219200" y="1981200"/>
            <a:ext cx="6629400" cy="4191000"/>
            <a:chOff x="1219200" y="1614445"/>
            <a:chExt cx="6629400" cy="4191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219200" y="1614445"/>
              <a:ext cx="0" cy="4191000"/>
            </a:xfrm>
            <a:prstGeom prst="line">
              <a:avLst/>
            </a:prstGeom>
            <a:ln w="317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219200" y="5791158"/>
              <a:ext cx="6629400" cy="0"/>
            </a:xfrm>
            <a:prstGeom prst="line">
              <a:avLst/>
            </a:prstGeom>
            <a:ln w="317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1" name="TextBox 9"/>
          <p:cNvSpPr txBox="1">
            <a:spLocks noChangeArrowheads="1"/>
          </p:cNvSpPr>
          <p:nvPr/>
        </p:nvSpPr>
        <p:spPr bwMode="auto">
          <a:xfrm rot="-5400000">
            <a:off x="-959644" y="3702844"/>
            <a:ext cx="3508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Hyperarousal Level  →</a:t>
            </a:r>
          </a:p>
        </p:txBody>
      </p:sp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3810000" y="6172200"/>
            <a:ext cx="141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Time  →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54113" y="2881313"/>
            <a:ext cx="6867525" cy="2535237"/>
            <a:chOff x="1154579" y="2514600"/>
            <a:chExt cx="6866351" cy="2535912"/>
          </a:xfrm>
        </p:grpSpPr>
        <p:sp>
          <p:nvSpPr>
            <p:cNvPr id="14" name="Freeform 13"/>
            <p:cNvSpPr/>
            <p:nvPr/>
          </p:nvSpPr>
          <p:spPr>
            <a:xfrm rot="20985612">
              <a:off x="1154579" y="3546750"/>
              <a:ext cx="6866351" cy="1503762"/>
            </a:xfrm>
            <a:custGeom>
              <a:avLst/>
              <a:gdLst>
                <a:gd name="connsiteX0" fmla="*/ 0 w 5884334"/>
                <a:gd name="connsiteY0" fmla="*/ 982134 h 982134"/>
                <a:gd name="connsiteX1" fmla="*/ 787400 w 5884334"/>
                <a:gd name="connsiteY1" fmla="*/ 457200 h 982134"/>
                <a:gd name="connsiteX2" fmla="*/ 982134 w 5884334"/>
                <a:gd name="connsiteY2" fmla="*/ 846667 h 982134"/>
                <a:gd name="connsiteX3" fmla="*/ 2252134 w 5884334"/>
                <a:gd name="connsiteY3" fmla="*/ 372534 h 982134"/>
                <a:gd name="connsiteX4" fmla="*/ 2497667 w 5884334"/>
                <a:gd name="connsiteY4" fmla="*/ 651934 h 982134"/>
                <a:gd name="connsiteX5" fmla="*/ 3962400 w 5884334"/>
                <a:gd name="connsiteY5" fmla="*/ 177800 h 982134"/>
                <a:gd name="connsiteX6" fmla="*/ 4301067 w 5884334"/>
                <a:gd name="connsiteY6" fmla="*/ 643467 h 982134"/>
                <a:gd name="connsiteX7" fmla="*/ 5884334 w 5884334"/>
                <a:gd name="connsiteY7" fmla="*/ 0 h 982134"/>
                <a:gd name="connsiteX0" fmla="*/ 0 w 5946749"/>
                <a:gd name="connsiteY0" fmla="*/ 971238 h 971238"/>
                <a:gd name="connsiteX1" fmla="*/ 787400 w 5946749"/>
                <a:gd name="connsiteY1" fmla="*/ 446304 h 971238"/>
                <a:gd name="connsiteX2" fmla="*/ 982134 w 5946749"/>
                <a:gd name="connsiteY2" fmla="*/ 835771 h 971238"/>
                <a:gd name="connsiteX3" fmla="*/ 2252134 w 5946749"/>
                <a:gd name="connsiteY3" fmla="*/ 361638 h 971238"/>
                <a:gd name="connsiteX4" fmla="*/ 2497667 w 5946749"/>
                <a:gd name="connsiteY4" fmla="*/ 641038 h 971238"/>
                <a:gd name="connsiteX5" fmla="*/ 3962400 w 5946749"/>
                <a:gd name="connsiteY5" fmla="*/ 166904 h 971238"/>
                <a:gd name="connsiteX6" fmla="*/ 4301067 w 5946749"/>
                <a:gd name="connsiteY6" fmla="*/ 632571 h 971238"/>
                <a:gd name="connsiteX7" fmla="*/ 5946749 w 5946749"/>
                <a:gd name="connsiteY7" fmla="*/ 0 h 971238"/>
                <a:gd name="connsiteX0" fmla="*/ 0 w 5946749"/>
                <a:gd name="connsiteY0" fmla="*/ 971238 h 971238"/>
                <a:gd name="connsiteX1" fmla="*/ 787400 w 5946749"/>
                <a:gd name="connsiteY1" fmla="*/ 446304 h 971238"/>
                <a:gd name="connsiteX2" fmla="*/ 982134 w 5946749"/>
                <a:gd name="connsiteY2" fmla="*/ 835771 h 971238"/>
                <a:gd name="connsiteX3" fmla="*/ 2252134 w 5946749"/>
                <a:gd name="connsiteY3" fmla="*/ 361638 h 971238"/>
                <a:gd name="connsiteX4" fmla="*/ 2497667 w 5946749"/>
                <a:gd name="connsiteY4" fmla="*/ 641038 h 971238"/>
                <a:gd name="connsiteX5" fmla="*/ 3962400 w 5946749"/>
                <a:gd name="connsiteY5" fmla="*/ 166904 h 971238"/>
                <a:gd name="connsiteX6" fmla="*/ 4301067 w 5946749"/>
                <a:gd name="connsiteY6" fmla="*/ 632571 h 971238"/>
                <a:gd name="connsiteX7" fmla="*/ 5946749 w 5946749"/>
                <a:gd name="connsiteY7" fmla="*/ 0 h 97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6749" h="971238">
                  <a:moveTo>
                    <a:pt x="0" y="971238"/>
                  </a:moveTo>
                  <a:cubicBezTo>
                    <a:pt x="311855" y="720060"/>
                    <a:pt x="623711" y="468882"/>
                    <a:pt x="787400" y="446304"/>
                  </a:cubicBezTo>
                  <a:cubicBezTo>
                    <a:pt x="951089" y="423726"/>
                    <a:pt x="738012" y="849882"/>
                    <a:pt x="982134" y="835771"/>
                  </a:cubicBezTo>
                  <a:cubicBezTo>
                    <a:pt x="1226256" y="821660"/>
                    <a:pt x="1999545" y="394093"/>
                    <a:pt x="2252134" y="361638"/>
                  </a:cubicBezTo>
                  <a:cubicBezTo>
                    <a:pt x="2504723" y="329183"/>
                    <a:pt x="2212623" y="673494"/>
                    <a:pt x="2497667" y="641038"/>
                  </a:cubicBezTo>
                  <a:cubicBezTo>
                    <a:pt x="2782711" y="608582"/>
                    <a:pt x="3661833" y="168315"/>
                    <a:pt x="3962400" y="166904"/>
                  </a:cubicBezTo>
                  <a:cubicBezTo>
                    <a:pt x="4262967" y="165493"/>
                    <a:pt x="3970342" y="660388"/>
                    <a:pt x="4301067" y="632571"/>
                  </a:cubicBezTo>
                  <a:cubicBezTo>
                    <a:pt x="4631792" y="604754"/>
                    <a:pt x="5475230" y="25610"/>
                    <a:pt x="5946749" y="0"/>
                  </a:cubicBezTo>
                </a:path>
              </a:pathLst>
            </a:custGeom>
            <a:noFill/>
            <a:ln w="38100">
              <a:tailEnd type="arrow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541" name="Group 29"/>
            <p:cNvGrpSpPr>
              <a:grpSpLocks/>
            </p:cNvGrpSpPr>
            <p:nvPr/>
          </p:nvGrpSpPr>
          <p:grpSpPr bwMode="auto">
            <a:xfrm>
              <a:off x="3647195" y="2920998"/>
              <a:ext cx="924805" cy="1377487"/>
              <a:chOff x="3581400" y="2920998"/>
              <a:chExt cx="924805" cy="1377487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4042616" y="3505464"/>
                <a:ext cx="0" cy="7923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9" name="TextBox 28"/>
              <p:cNvSpPr txBox="1">
                <a:spLocks noChangeArrowheads="1"/>
              </p:cNvSpPr>
              <p:nvPr/>
            </p:nvSpPr>
            <p:spPr bwMode="auto">
              <a:xfrm>
                <a:off x="3581400" y="2920998"/>
                <a:ext cx="92480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sensory</a:t>
                </a:r>
              </a:p>
              <a:p>
                <a:pPr algn="ctr" eaLnBrk="1" hangingPunct="1"/>
                <a:r>
                  <a:rPr lang="en-US" altLang="en-US" b="1"/>
                  <a:t>break</a:t>
                </a:r>
              </a:p>
            </p:txBody>
          </p:sp>
        </p:grpSp>
        <p:grpSp>
          <p:nvGrpSpPr>
            <p:cNvPr id="22542" name="Group 30"/>
            <p:cNvGrpSpPr>
              <a:grpSpLocks/>
            </p:cNvGrpSpPr>
            <p:nvPr/>
          </p:nvGrpSpPr>
          <p:grpSpPr bwMode="auto">
            <a:xfrm>
              <a:off x="1905000" y="3505200"/>
              <a:ext cx="924805" cy="1377487"/>
              <a:chOff x="3581400" y="2920998"/>
              <a:chExt cx="924805" cy="1377487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4043622" y="3505618"/>
                <a:ext cx="0" cy="7923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7" name="TextBox 32"/>
              <p:cNvSpPr txBox="1">
                <a:spLocks noChangeArrowheads="1"/>
              </p:cNvSpPr>
              <p:nvPr/>
            </p:nvSpPr>
            <p:spPr bwMode="auto">
              <a:xfrm>
                <a:off x="3581400" y="2920998"/>
                <a:ext cx="92480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sensory</a:t>
                </a:r>
              </a:p>
              <a:p>
                <a:pPr algn="ctr" eaLnBrk="1" hangingPunct="1"/>
                <a:r>
                  <a:rPr lang="en-US" altLang="en-US" b="1"/>
                  <a:t>break</a:t>
                </a:r>
              </a:p>
            </p:txBody>
          </p:sp>
        </p:grpSp>
        <p:grpSp>
          <p:nvGrpSpPr>
            <p:cNvPr id="22543" name="Group 33"/>
            <p:cNvGrpSpPr>
              <a:grpSpLocks/>
            </p:cNvGrpSpPr>
            <p:nvPr/>
          </p:nvGrpSpPr>
          <p:grpSpPr bwMode="auto">
            <a:xfrm>
              <a:off x="5628395" y="2514600"/>
              <a:ext cx="924805" cy="1377487"/>
              <a:chOff x="3581400" y="2920998"/>
              <a:chExt cx="924805" cy="1377487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4043865" y="3505354"/>
                <a:ext cx="0" cy="7923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5" name="TextBox 35"/>
              <p:cNvSpPr txBox="1">
                <a:spLocks noChangeArrowheads="1"/>
              </p:cNvSpPr>
              <p:nvPr/>
            </p:nvSpPr>
            <p:spPr bwMode="auto">
              <a:xfrm>
                <a:off x="3581400" y="2920998"/>
                <a:ext cx="92480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sensory</a:t>
                </a:r>
              </a:p>
              <a:p>
                <a:pPr algn="ctr" eaLnBrk="1" hangingPunct="1"/>
                <a:r>
                  <a:rPr lang="en-US" altLang="en-US" b="1"/>
                  <a:t>break</a:t>
                </a:r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 flipV="1">
            <a:off x="1317625" y="1890713"/>
            <a:ext cx="2771775" cy="4124325"/>
          </a:xfrm>
          <a:prstGeom prst="line">
            <a:avLst/>
          </a:prstGeom>
          <a:ln w="47625">
            <a:solidFill>
              <a:srgbClr val="FF0000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95400" y="2238375"/>
            <a:ext cx="6635750" cy="461963"/>
            <a:chOff x="1295400" y="1871132"/>
            <a:chExt cx="6636218" cy="4616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95400" y="2286789"/>
              <a:ext cx="6553662" cy="0"/>
            </a:xfrm>
            <a:prstGeom prst="line">
              <a:avLst/>
            </a:prstGeom>
            <a:ln w="22225">
              <a:solidFill>
                <a:srgbClr val="00B05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9" name="TextBox 38"/>
            <p:cNvSpPr txBox="1">
              <a:spLocks noChangeArrowheads="1"/>
            </p:cNvSpPr>
            <p:nvPr/>
          </p:nvSpPr>
          <p:spPr bwMode="auto">
            <a:xfrm>
              <a:off x="5723449" y="1871132"/>
              <a:ext cx="22081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B050"/>
                  </a:solidFill>
                </a:rPr>
                <a:t>overstimulation</a:t>
              </a:r>
            </a:p>
          </p:txBody>
        </p:sp>
      </p:grpSp>
      <p:sp>
        <p:nvSpPr>
          <p:cNvPr id="22536" name="TextBox 23"/>
          <p:cNvSpPr txBox="1">
            <a:spLocks noChangeArrowheads="1"/>
          </p:cNvSpPr>
          <p:nvPr/>
        </p:nvSpPr>
        <p:spPr bwMode="auto">
          <a:xfrm>
            <a:off x="12700" y="0"/>
            <a:ext cx="91741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Hyperconnectivity in the amygdala, and an underactive GABA inhibitory system, result in anxiety and hyperarousal.</a:t>
            </a:r>
          </a:p>
        </p:txBody>
      </p:sp>
      <p:sp>
        <p:nvSpPr>
          <p:cNvPr id="22537" name="TextBox 22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5" y="0"/>
            <a:ext cx="9144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Times New Roman" panose="02020603050405020304" pitchFamily="18" charset="0"/>
              </a:rPr>
              <a:t>Marin was asked: “How do you deal with Ryan when he gets over excited?”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Her response: “I just wait.”</a:t>
            </a:r>
          </a:p>
        </p:txBody>
      </p:sp>
      <p:pic>
        <p:nvPicPr>
          <p:cNvPr id="8" name="Picture 10" descr="http://kanat.jsc.vsc.edu/baby/2012/20121124mar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1600200"/>
            <a:ext cx="32004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kanat.jsc.vsc.edu/baby/2012/20120930ryanC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1600200"/>
            <a:ext cx="3265488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209800" y="6172200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Marin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6159500" y="6172200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Ryan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533400"/>
            <a:ext cx="4724400" cy="53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154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important issues in Fragile X Syndrome are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hyperarousal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intellectual function.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4114800"/>
            <a:ext cx="845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Hyperarousal intervention strategies appear opposite in practice to the nature </a:t>
            </a:r>
            <a:br>
              <a:rPr lang="en-US" altLang="en-US" sz="3600" b="1"/>
            </a:br>
            <a:r>
              <a:rPr lang="en-US" altLang="en-US" sz="3600" b="1"/>
              <a:t>of many autism intervention strategies.</a:t>
            </a:r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360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US" sz="3100" b="1" dirty="0">
                <a:latin typeface="+mj-lt"/>
                <a:ea typeface="Times" panose="02020603060405020304" pitchFamily="18" charset="0"/>
                <a:cs typeface="Times" panose="02020603060405020304" pitchFamily="18" charset="0"/>
              </a:rPr>
              <a:t>Those with FXS are incidental learners who easily become overwhelmed in the face of direct instruction.</a:t>
            </a:r>
          </a:p>
        </p:txBody>
      </p:sp>
      <p:pic>
        <p:nvPicPr>
          <p:cNvPr id="4098" name="Picture 2" descr="http://dataworks-ed.com/wp-content/uploads/2014/06/E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0"/>
            <a:ext cx="6172200" cy="4851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086100" y="63754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http://dataworks-ed.com/wp-content/uploads/2014/06/EDI.jpg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US" sz="3100" b="1" dirty="0">
                <a:latin typeface="+mj-lt"/>
                <a:ea typeface="Times" panose="02020603060405020304" pitchFamily="18" charset="0"/>
                <a:cs typeface="Times" panose="02020603060405020304" pitchFamily="18" charset="0"/>
              </a:rPr>
              <a:t>Those with FXS are incidental learners who easily become overwhelmed in the face of direct instruction.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62000" y="2514600"/>
            <a:ext cx="7772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US" altLang="en-US" sz="4000" b="1">
                <a:solidFill>
                  <a:srgbClr val="002060"/>
                </a:solidFill>
                <a:ea typeface="Times" panose="02020603060405020304" pitchFamily="18" charset="0"/>
                <a:cs typeface="Times" panose="02020603060405020304" pitchFamily="18" charset="0"/>
              </a:rPr>
              <a:t>It is critical to modify discrete</a:t>
            </a:r>
            <a:br>
              <a:rPr lang="en-US" altLang="en-US" sz="4000" b="1">
                <a:solidFill>
                  <a:srgbClr val="002060"/>
                </a:solidFill>
                <a:ea typeface="Times" panose="02020603060405020304" pitchFamily="18" charset="0"/>
                <a:cs typeface="Times" panose="02020603060405020304" pitchFamily="18" charset="0"/>
              </a:rPr>
            </a:br>
            <a:r>
              <a:rPr lang="en-US" altLang="en-US" sz="4000" b="1">
                <a:solidFill>
                  <a:srgbClr val="002060"/>
                </a:solidFill>
                <a:ea typeface="Times" panose="02020603060405020304" pitchFamily="18" charset="0"/>
                <a:cs typeface="Times" panose="02020603060405020304" pitchFamily="18" charset="0"/>
              </a:rPr>
              <a:t>timed trials, and avoid face-to-face interactions and forced responses.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3846" r="5012"/>
          <a:stretch/>
        </p:blipFill>
        <p:spPr>
          <a:xfrm>
            <a:off x="2751138" y="1497013"/>
            <a:ext cx="3641725" cy="4217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0" y="47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Katie Couric describes Fragile X Syndrome and its connection to autism.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0" y="6019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hlinkClick r:id="rId2"/>
              </a:rPr>
              <a:t>http://news.yahoo.com/video/fragile-x-explained-010247619.html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Times" panose="02020603060405020304" pitchFamily="18" charset="0"/>
                <a:cs typeface="Times" panose="02020603060405020304" pitchFamily="18" charset="0"/>
              </a:rPr>
              <a:t>Autism intervention programs often use sequential teaching, especially forward chaining methods, yet is directly counter to the FXS learning style.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52925" y="50117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http://www.iloveaba.com/2013/09/backward-forward-chaining.html</a:t>
            </a:r>
          </a:p>
        </p:txBody>
      </p:sp>
      <p:pic>
        <p:nvPicPr>
          <p:cNvPr id="8" name="Picture 7" descr="http://4.bp.blogspot.com/-yIYaOmNQUU0/UjXaUpWb1wI/AAAAAAAABxk/axbJ6zSME2I/s1600/adapted_learning_sample.png"/>
          <p:cNvPicPr>
            <a:picLocks noChangeAspect="1" noChangeArrowheads="1"/>
          </p:cNvPicPr>
          <p:nvPr/>
        </p:nvPicPr>
        <p:blipFill rotWithShape="1">
          <a:blip r:embed="rId2"/>
          <a:srcRect l="4960" t="3300" r="52042" b="57700"/>
          <a:stretch/>
        </p:blipFill>
        <p:spPr bwMode="auto">
          <a:xfrm>
            <a:off x="222250" y="2600325"/>
            <a:ext cx="2017713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yIYaOmNQUU0/UjXaUpWb1wI/AAAAAAAABxk/axbJ6zSME2I/s1600/adapted_learning_sample.png"/>
          <p:cNvPicPr>
            <a:picLocks noChangeAspect="1" noChangeArrowheads="1"/>
          </p:cNvPicPr>
          <p:nvPr/>
        </p:nvPicPr>
        <p:blipFill rotWithShape="1">
          <a:blip r:embed="rId2"/>
          <a:srcRect l="55102" t="3314" r="2041" b="57684"/>
          <a:stretch/>
        </p:blipFill>
        <p:spPr bwMode="auto">
          <a:xfrm>
            <a:off x="2420938" y="2600325"/>
            <a:ext cx="2012950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4.bp.blogspot.com/-yIYaOmNQUU0/UjXaUpWb1wI/AAAAAAAABxk/axbJ6zSME2I/s1600/adapted_learning_sample.png"/>
          <p:cNvPicPr>
            <a:picLocks noChangeAspect="1" noChangeArrowheads="1"/>
          </p:cNvPicPr>
          <p:nvPr/>
        </p:nvPicPr>
        <p:blipFill rotWithShape="1">
          <a:blip r:embed="rId2"/>
          <a:srcRect l="53061" t="52606" r="4082" b="8392"/>
          <a:stretch/>
        </p:blipFill>
        <p:spPr bwMode="auto">
          <a:xfrm>
            <a:off x="6807200" y="2600325"/>
            <a:ext cx="2012950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4.bp.blogspot.com/-yIYaOmNQUU0/UjXaUpWb1wI/AAAAAAAABxk/axbJ6zSME2I/s1600/adapted_learning_sample.png"/>
          <p:cNvPicPr>
            <a:picLocks noChangeAspect="1" noChangeArrowheads="1"/>
          </p:cNvPicPr>
          <p:nvPr/>
        </p:nvPicPr>
        <p:blipFill rotWithShape="1">
          <a:blip r:embed="rId2"/>
          <a:srcRect l="4573" t="54118" r="52570" b="6880"/>
          <a:stretch/>
        </p:blipFill>
        <p:spPr bwMode="auto">
          <a:xfrm>
            <a:off x="4614863" y="2600325"/>
            <a:ext cx="2011362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28600" y="2133600"/>
            <a:ext cx="86106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US" altLang="en-US" sz="4000" b="1">
                <a:solidFill>
                  <a:srgbClr val="002060"/>
                </a:solidFill>
                <a:ea typeface="Times" panose="02020603060405020304" pitchFamily="18" charset="0"/>
                <a:cs typeface="Times" panose="02020603060405020304" pitchFamily="18" charset="0"/>
              </a:rPr>
              <a:t>Children with FXS are simultaneous learners. They are gestalt learners who need to see the end product. They can replicate through imitation.</a:t>
            </a:r>
            <a:endParaRPr lang="en-US" altLang="en-US" sz="4000" b="1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Times" panose="02020603060405020304" pitchFamily="18" charset="0"/>
                <a:cs typeface="Times" panose="02020603060405020304" pitchFamily="18" charset="0"/>
              </a:rPr>
              <a:t>Autism intervention programs often use sequential teaching, especially forward chaining methods, yet is directly counter to the FXS learning style.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3200" b="1" dirty="0">
                <a:latin typeface="+mj-lt"/>
                <a:ea typeface="Times" panose="02020603060405020304" pitchFamily="18" charset="0"/>
                <a:cs typeface="Times" panose="02020603060405020304" pitchFamily="18" charset="0"/>
              </a:rPr>
              <a:t>Autism intervention programs target social skills, including eye contact and social interaction, with reinforcement for correct performance.  </a:t>
            </a:r>
          </a:p>
        </p:txBody>
      </p:sp>
      <p:pic>
        <p:nvPicPr>
          <p:cNvPr id="6146" name="Picture 2" descr="http://cdn-media-1.lifehack.org/wp-content/files/2014/06/Eye-Conta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1752600"/>
            <a:ext cx="7185025" cy="4737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673475" y="652145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http://cdn-media-1.lifehack.org/wp-content/files/2014/06/Eye-Contact.jpg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3200" b="1" dirty="0">
                <a:latin typeface="+mj-lt"/>
                <a:ea typeface="Times" panose="02020603060405020304" pitchFamily="18" charset="0"/>
                <a:cs typeface="Times" panose="02020603060405020304" pitchFamily="18" charset="0"/>
              </a:rPr>
              <a:t>Autism intervention programs target social skills, including eye contact and social interaction, with reinforcement for correct performance. 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663" y="2514600"/>
            <a:ext cx="87630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US" altLang="en-US" sz="4000" b="1">
                <a:solidFill>
                  <a:srgbClr val="002060"/>
                </a:solidFill>
                <a:ea typeface="Times" panose="02020603060405020304" pitchFamily="18" charset="0"/>
                <a:cs typeface="Times" panose="02020603060405020304" pitchFamily="18" charset="0"/>
              </a:rPr>
              <a:t>When those with FXS feel social pressure, their hyperarousal skyrockets, and the social skills are sacrificed.</a:t>
            </a:r>
            <a:endParaRPr lang="en-US" altLang="en-US" sz="4000">
              <a:solidFill>
                <a:srgbClr val="002060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andresearch.com/diagnostics/mental-disorders/hand-fla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4813"/>
            <a:ext cx="5638800" cy="48117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2911475" y="6486525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http://www.handresearch.com/diagnostics/mental-disorders/hand-flapping.jpg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ea typeface="Times" panose="02020603060405020304" pitchFamily="18" charset="0"/>
                <a:cs typeface="Times New Roman" panose="02020603050405020304" pitchFamily="18" charset="0"/>
              </a:rPr>
              <a:t>Autism intervention programs target atypical behaviors (such as perseverative speech, hand flapping and biting) and attempt to modify them. </a:t>
            </a:r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ea typeface="Times" panose="02020603060405020304" pitchFamily="18" charset="0"/>
                <a:cs typeface="Times New Roman" panose="02020603050405020304" pitchFamily="18" charset="0"/>
              </a:rPr>
              <a:t>Autism intervention programs target atypical behaviors (such as perseverative speech, hand flapping and biting) and attempt to modify them. </a:t>
            </a:r>
            <a:endParaRPr lang="en-US" altLang="en-US" sz="3200" b="1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1000" y="2513013"/>
            <a:ext cx="845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US" altLang="en-US" sz="4000" b="1">
                <a:solidFill>
                  <a:srgbClr val="002060"/>
                </a:solidFill>
                <a:ea typeface="Times" panose="02020603060405020304" pitchFamily="18" charset="0"/>
                <a:cs typeface="Times New Roman" panose="02020603050405020304" pitchFamily="18" charset="0"/>
              </a:rPr>
              <a:t>For those with FXS it is better to proactively reduce hyperarousal rather than struggle to change behaviors.</a:t>
            </a:r>
            <a:endParaRPr lang="en-US" altLang="en-US" sz="4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610600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those with autism associated with Fragile X Syndrome, it is the FXS learning style that is first and foremost, so reducing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hyperarousal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should lead the way for all interventions.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ABA is highly structured, yet those with FXS need highly flexible interventions.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739900"/>
            <a:ext cx="8435975" cy="4556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Antecedent may have occurred days prior to the maladaptive behavior, or it could be a scheduled future event.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Discrete trials do not often provide best evidence for those with FXS.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Wait to reduce anxiety.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ABA is also highly variable in its delivery.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1524000"/>
            <a:ext cx="8153400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Dr. Marcia Braden has shown that Pivotal Response Training (PRT) and Strategies for Teaching based on Autism Research (STAR) can work with those who have FXS.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855788"/>
            <a:ext cx="45053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Enthusiastic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Fun-loving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Loving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Gentle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Individuals with FXS fall somewhere on the DSM-5 for autism.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6863" y="5418138"/>
            <a:ext cx="8550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As long as their hyperarousal levels are low.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1855788"/>
            <a:ext cx="45720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Happy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Distractible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Easily redirected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Good imitators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914400"/>
            <a:ext cx="7924800" cy="441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/>
              <a:t>Importance: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to learn how to interact with those who have ASD associated with Fragile X Syndrome.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775" y="914400"/>
            <a:ext cx="7924800" cy="441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/>
              <a:t>Importance: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to learn how to interact with those who have </a:t>
            </a:r>
            <a:r>
              <a:rPr lang="en-US" sz="5400" b="1" dirty="0" smtClean="0">
                <a:solidFill>
                  <a:srgbClr val="7030A0"/>
                </a:solidFill>
              </a:rPr>
              <a:t>ASD associated with Fragile X Syndrome</a:t>
            </a:r>
            <a:r>
              <a:rPr lang="en-US" sz="54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People with autism and FXS display a wide range of individual characteristics.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457200" y="2190750"/>
            <a:ext cx="809148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US" altLang="en-US" sz="2800" b="1"/>
              <a:t>Social indifference	Social anxiety</a:t>
            </a:r>
          </a:p>
          <a:p>
            <a:pPr eaLnBrk="1" hangingPunct="1">
              <a:lnSpc>
                <a:spcPts val="2600"/>
              </a:lnSpc>
            </a:pPr>
            <a:endParaRPr lang="en-US" altLang="en-US" sz="2800" b="1"/>
          </a:p>
          <a:p>
            <a:pPr eaLnBrk="1" hangingPunct="1">
              <a:lnSpc>
                <a:spcPts val="2600"/>
              </a:lnSpc>
            </a:pPr>
            <a:r>
              <a:rPr lang="en-US" altLang="en-US" sz="2800" b="1"/>
              <a:t>Gaze indifference	Gaze aversion</a:t>
            </a:r>
          </a:p>
          <a:p>
            <a:pPr eaLnBrk="1" hangingPunct="1">
              <a:lnSpc>
                <a:spcPts val="2600"/>
              </a:lnSpc>
            </a:pPr>
            <a:endParaRPr lang="en-US" altLang="en-US" sz="2800" b="1"/>
          </a:p>
          <a:p>
            <a:pPr eaLnBrk="1" hangingPunct="1">
              <a:lnSpc>
                <a:spcPts val="2600"/>
              </a:lnSpc>
            </a:pPr>
            <a:r>
              <a:rPr lang="en-US" altLang="en-US" sz="2800" b="1"/>
              <a:t>Appear socially passive	Generally friendly</a:t>
            </a:r>
          </a:p>
          <a:p>
            <a:pPr eaLnBrk="1" hangingPunct="1">
              <a:lnSpc>
                <a:spcPts val="2600"/>
              </a:lnSpc>
            </a:pPr>
            <a:endParaRPr lang="en-US" altLang="en-US" sz="2800" b="1"/>
          </a:p>
          <a:p>
            <a:pPr eaLnBrk="1" hangingPunct="1">
              <a:lnSpc>
                <a:spcPts val="2600"/>
              </a:lnSpc>
            </a:pPr>
            <a:r>
              <a:rPr lang="en-US" altLang="en-US" sz="2800" b="1"/>
              <a:t>Variable language delays	Language delays</a:t>
            </a:r>
          </a:p>
          <a:p>
            <a:pPr eaLnBrk="1" hangingPunct="1">
              <a:lnSpc>
                <a:spcPts val="2600"/>
              </a:lnSpc>
            </a:pPr>
            <a:endParaRPr lang="en-US" altLang="en-US" sz="2800" b="1"/>
          </a:p>
          <a:p>
            <a:pPr eaLnBrk="1" hangingPunct="1">
              <a:lnSpc>
                <a:spcPts val="2600"/>
              </a:lnSpc>
            </a:pPr>
            <a:r>
              <a:rPr lang="en-US" altLang="en-US" sz="2800" b="1"/>
              <a:t>Poor understanding	Understand facial </a:t>
            </a:r>
          </a:p>
          <a:p>
            <a:pPr eaLnBrk="1" hangingPunct="1">
              <a:lnSpc>
                <a:spcPts val="2600"/>
              </a:lnSpc>
            </a:pPr>
            <a:r>
              <a:rPr lang="en-US" altLang="en-US" sz="2800" b="1"/>
              <a:t>of facial expressions	expressions</a:t>
            </a:r>
          </a:p>
          <a:p>
            <a:pPr eaLnBrk="1" hangingPunct="1">
              <a:lnSpc>
                <a:spcPts val="2600"/>
              </a:lnSpc>
            </a:pPr>
            <a:endParaRPr lang="en-US" altLang="en-US" sz="2800" b="1"/>
          </a:p>
          <a:p>
            <a:pPr eaLnBrk="1" hangingPunct="1">
              <a:lnSpc>
                <a:spcPts val="2600"/>
              </a:lnSpc>
            </a:pPr>
            <a:r>
              <a:rPr lang="en-US" altLang="en-US" sz="2800" b="1"/>
              <a:t>Variable intellectual abilities	Cognitive delays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" y="2016125"/>
            <a:ext cx="4076700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95900" y="2016125"/>
            <a:ext cx="3252788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433388" y="1525588"/>
            <a:ext cx="84820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745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n-US" sz="2800" b="1">
                <a:solidFill>
                  <a:srgbClr val="002060"/>
                </a:solidFill>
              </a:rPr>
              <a:t>Autism Spectrum Disorders	Fragile X Syndrome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People with autism and FXS display a </a:t>
            </a:r>
            <a:r>
              <a:rPr lang="en-US" altLang="en-US" sz="3600" b="1">
                <a:solidFill>
                  <a:srgbClr val="7030A0"/>
                </a:solidFill>
              </a:rPr>
              <a:t>wide range</a:t>
            </a:r>
            <a:r>
              <a:rPr lang="en-US" altLang="en-US" sz="3600" b="1"/>
              <a:t> of individual characteristics.</a:t>
            </a:r>
          </a:p>
        </p:txBody>
      </p:sp>
      <p:sp>
        <p:nvSpPr>
          <p:cNvPr id="44040" name="TextBox 2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nybg.org/images/press_room/images/exhibition_images/holiday_train_show_images/thomas_and_friends/ThomasHero1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5838"/>
            <a:ext cx="883920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500" b="1"/>
              <a:t>Thomas the Tank Engine is favored because facial expressions and directions do not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143000"/>
            <a:ext cx="8191500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Impulsive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Hyperactive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Social anxiety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Cognitive delays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Attention deficit disorders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Ritualistic and repetitive behaviors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fear, fight or flight response</a:t>
            </a: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Etiology of the behavior is rooted in the neurobiology of Fragile X Syndrome.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249363"/>
            <a:ext cx="8662987" cy="447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98463" indent="-3984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 kids want to be normal, </a:t>
            </a:r>
            <a:b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yet they know they are not.</a:t>
            </a:r>
          </a:p>
          <a:p>
            <a:pPr marL="398463" indent="-3984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 want to please.</a:t>
            </a:r>
          </a:p>
          <a:p>
            <a:pPr marL="398463" indent="-3984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Threats and coercion do not work. </a:t>
            </a:r>
          </a:p>
          <a:p>
            <a:pPr marL="398463" indent="-3984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 understand failure − perceived as a threat resulting in anxiety.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Etiology of the behavior is rooted in the neurobiology of Fragile X Syndrome.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651000"/>
            <a:ext cx="6076950" cy="490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Changes in routine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Forced responses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situations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Transitions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 crowds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Social situations</a:t>
            </a:r>
          </a:p>
          <a:p>
            <a:pPr marL="457200" indent="-457200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Personal boundaries</a:t>
            </a: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Etiology of the behavior is rooted in the neurobiology of Fragile X Syndrome and therefore individuals are challenged by: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600" y="1219200"/>
            <a:ext cx="84328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indent="-339725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visual cues (not verbal cues).</a:t>
            </a:r>
          </a:p>
          <a:p>
            <a:pPr marL="339725" indent="-339725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Stay neutral (and positive).</a:t>
            </a:r>
          </a:p>
          <a:p>
            <a:pPr marL="339725" indent="-339725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 direct eye contact.</a:t>
            </a:r>
          </a:p>
          <a:p>
            <a:pPr marL="339725" indent="-339725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Provide two choices.</a:t>
            </a:r>
          </a:p>
          <a:p>
            <a:pPr marL="339725" indent="-339725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 a hook to make a connection.</a:t>
            </a:r>
          </a:p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 FXS learning styles have been well documented in the literature.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638800"/>
            <a:ext cx="828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These techniques will help reduce anxiety.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 FXS learning styles have been well documented in the literature.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1219200"/>
            <a:ext cx="86106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Uncanny social drive.</a:t>
            </a:r>
          </a:p>
          <a:p>
            <a:pPr marL="344488" indent="-344488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Developed sense of humor.</a:t>
            </a:r>
          </a:p>
          <a:p>
            <a:pPr marL="344488" indent="-344488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Strong memory for routine.</a:t>
            </a:r>
          </a:p>
          <a:p>
            <a:pPr marL="344488" indent="-344488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 greater organization.</a:t>
            </a:r>
          </a:p>
          <a:p>
            <a:pPr marL="344488" indent="-344488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Imitate behaviors and mannerisms.</a:t>
            </a:r>
          </a:p>
          <a:p>
            <a:pPr marL="344488" indent="-344488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Follow the schedule, not the 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0"/>
            <a:ext cx="8991600" cy="559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Simultaneous learners (not sequential).</a:t>
            </a:r>
          </a:p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Gestalt learners (show final product).</a:t>
            </a:r>
          </a:p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Cloze technique (backwards chaining).</a:t>
            </a:r>
          </a:p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Incidental learners (he is attending).</a:t>
            </a:r>
          </a:p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Indirect instruction (involvement).</a:t>
            </a:r>
          </a:p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Side dialogues (a conversation).</a:t>
            </a:r>
          </a:p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Peer and video modeling.</a:t>
            </a:r>
          </a:p>
          <a:p>
            <a:pPr marL="344488" indent="-344488"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Self-talk.</a:t>
            </a:r>
          </a:p>
        </p:txBody>
      </p:sp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 FXS learning styles have been well documented in the literature.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83820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main problem with many autism intervention programs is that they fail to take into consideration the learning styles of individuals with FXS in which the main issue is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hyperarousal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6868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calm, simple, caveman language.</a:t>
            </a:r>
          </a:p>
          <a:p>
            <a:pPr marL="347663" indent="-3476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Acknowledge appropriate behavior.</a:t>
            </a:r>
          </a:p>
          <a:p>
            <a:pPr marL="347663" indent="-3476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Once you promise it, deliver it.</a:t>
            </a:r>
          </a:p>
          <a:p>
            <a:pPr marL="347663" indent="-3476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 is a need for closure.</a:t>
            </a:r>
          </a:p>
          <a:p>
            <a:pPr marL="347663" indent="-3476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 successful, do not ask for more, even if requested.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 goal is to keep hyperarousal low.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7338"/>
            <a:ext cx="8686800" cy="266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If </a:t>
            </a:r>
            <a:r>
              <a:rPr lang="en-US" sz="6600" b="1" dirty="0">
                <a:solidFill>
                  <a:srgbClr val="002060"/>
                </a:solidFill>
              </a:rPr>
              <a:t>you know why, </a:t>
            </a:r>
            <a:endParaRPr lang="en-US" sz="6600" b="1" dirty="0" smtClean="0">
              <a:solidFill>
                <a:srgbClr val="002060"/>
              </a:solidFill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you </a:t>
            </a:r>
            <a:r>
              <a:rPr lang="en-US" sz="6600" b="1" dirty="0">
                <a:solidFill>
                  <a:srgbClr val="002060"/>
                </a:solidFill>
              </a:rPr>
              <a:t>can figure out </a:t>
            </a:r>
            <a:r>
              <a:rPr lang="en-US" sz="6600" b="1" dirty="0" smtClean="0">
                <a:solidFill>
                  <a:srgbClr val="002060"/>
                </a:solidFill>
              </a:rPr>
              <a:t>how.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53340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2800" i="1"/>
              <a:t>− William Edward Deming</a:t>
            </a:r>
          </a:p>
          <a:p>
            <a:pPr algn="r" eaLnBrk="1" hangingPunct="1"/>
            <a:r>
              <a:rPr lang="en-US" altLang="en-US" sz="2000" i="1"/>
              <a:t>Management Consultant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1427163"/>
            <a:ext cx="8382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Calming behaviors (self-regulation)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Sensory diet (build in breaks)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Speech and language therapy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Occupational therapy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Deep pressure activity</a:t>
            </a:r>
          </a:p>
          <a:p>
            <a:pPr marL="457200" indent="-4572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Music and song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 goal is to keep hyperarousal low.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Occupational therapy helps provide proprioceptive input.</a:t>
            </a:r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228600" y="1600200"/>
            <a:ext cx="2743200" cy="3971925"/>
            <a:chOff x="228600" y="2070231"/>
            <a:chExt cx="2743200" cy="3971268"/>
          </a:xfrm>
        </p:grpSpPr>
        <p:pic>
          <p:nvPicPr>
            <p:cNvPr id="1028" name="Picture 4" descr="http://kanat.jsc.vsc.edu/ot/frogSwing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700" y="2070231"/>
              <a:ext cx="2667000" cy="35506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8" name="TextBox 5"/>
            <p:cNvSpPr txBox="1">
              <a:spLocks noChangeArrowheads="1"/>
            </p:cNvSpPr>
            <p:nvPr/>
          </p:nvSpPr>
          <p:spPr bwMode="auto">
            <a:xfrm>
              <a:off x="228600" y="5641389"/>
              <a:ext cx="2743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/>
                <a:t>frog swing</a:t>
              </a:r>
            </a:p>
          </p:txBody>
        </p:sp>
      </p:grpSp>
      <p:grpSp>
        <p:nvGrpSpPr>
          <p:cNvPr id="55300" name="Group 2"/>
          <p:cNvGrpSpPr>
            <a:grpSpLocks/>
          </p:cNvGrpSpPr>
          <p:nvPr/>
        </p:nvGrpSpPr>
        <p:grpSpPr bwMode="auto">
          <a:xfrm>
            <a:off x="3184525" y="1600200"/>
            <a:ext cx="2743200" cy="3971925"/>
            <a:chOff x="3162300" y="2070231"/>
            <a:chExt cx="2743200" cy="3971985"/>
          </a:xfrm>
        </p:grpSpPr>
        <p:pic>
          <p:nvPicPr>
            <p:cNvPr id="1026" name="Picture 2" descr="http://kanat.jsc.vsc.edu/ot/finishe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0400" y="2070231"/>
              <a:ext cx="2667000" cy="35512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6" name="TextBox 6"/>
            <p:cNvSpPr txBox="1">
              <a:spLocks noChangeArrowheads="1"/>
            </p:cNvSpPr>
            <p:nvPr/>
          </p:nvSpPr>
          <p:spPr bwMode="auto">
            <a:xfrm>
              <a:off x="3162300" y="5642106"/>
              <a:ext cx="2743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/>
                <a:t>platform swing</a:t>
              </a:r>
            </a:p>
          </p:txBody>
        </p:sp>
      </p:grpSp>
      <p:grpSp>
        <p:nvGrpSpPr>
          <p:cNvPr id="55301" name="Group 3"/>
          <p:cNvGrpSpPr>
            <a:grpSpLocks/>
          </p:cNvGrpSpPr>
          <p:nvPr/>
        </p:nvGrpSpPr>
        <p:grpSpPr bwMode="auto">
          <a:xfrm>
            <a:off x="6142038" y="1600200"/>
            <a:ext cx="2743200" cy="4279900"/>
            <a:chOff x="6141720" y="2070231"/>
            <a:chExt cx="2743200" cy="4279761"/>
          </a:xfrm>
        </p:grpSpPr>
        <p:pic>
          <p:nvPicPr>
            <p:cNvPr id="1030" name="Picture 6" descr="http://kanat.jsc.vsc.edu/ot/bolsterSwi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79820" y="2070231"/>
              <a:ext cx="2667000" cy="3551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4" name="TextBox 7"/>
            <p:cNvSpPr txBox="1">
              <a:spLocks noChangeArrowheads="1"/>
            </p:cNvSpPr>
            <p:nvPr/>
          </p:nvSpPr>
          <p:spPr bwMode="auto">
            <a:xfrm>
              <a:off x="6141720" y="5642106"/>
              <a:ext cx="2743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/>
                <a:t>bolster swing, net</a:t>
              </a:r>
              <a:br>
                <a:rPr lang="en-US" altLang="en-US" sz="2000" b="1"/>
              </a:br>
              <a:r>
                <a:rPr lang="en-US" altLang="en-US" sz="2000" b="1"/>
                <a:t>and balance beam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97163" y="6172200"/>
            <a:ext cx="377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2060"/>
                </a:solidFill>
              </a:rPr>
              <a:t>http://kanat.jsc.vsc.edu/ot/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Occupational therapy helps provide proprioceptive input.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2362200" y="62293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elliptical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1447800"/>
            <a:ext cx="8348662" cy="4695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5334000" y="6229350"/>
            <a:ext cx="136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trampoline</a:t>
            </a:r>
            <a:endParaRPr lang="en-US" altLang="en-US" sz="2000"/>
          </a:p>
        </p:txBody>
      </p:sp>
      <p:sp>
        <p:nvSpPr>
          <p:cNvPr id="56326" name="Rectangle 1"/>
          <p:cNvSpPr>
            <a:spLocks noChangeArrowheads="1"/>
          </p:cNvSpPr>
          <p:nvPr/>
        </p:nvSpPr>
        <p:spPr bwMode="auto">
          <a:xfrm>
            <a:off x="762000" y="622935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guitars </a:t>
            </a: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550" y="835025"/>
            <a:ext cx="8229600" cy="494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Continuous bathroom reminders.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Exterior doors locked from inside.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Cabinets are locked.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is never left alone.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DVD and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iPad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priceless.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Everything is planned − schedules.</a:t>
            </a:r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Numerous accommodations in place at home.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839788"/>
            <a:ext cx="8382000" cy="571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find ways to reduce his anxiety.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Recognize when he is becoming overstimulated and to self-regulate.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 basic living skills</a:t>
            </a:r>
            <a:b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(simple hygiene, communication, social skills, and quantitative skills).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 a place for him to live where</a:t>
            </a:r>
            <a:b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will be safe.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0" y="0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What are our goals for his future?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88413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smtClean="0"/>
              <a:t>Your challenge: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identify those who have ASD associated with Fragile X Syndrome, and adapt the ABA approach to accommodate Fragile X learning styles.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7"/>
          <p:cNvSpPr txBox="1">
            <a:spLocks noChangeArrowheads="1"/>
          </p:cNvSpPr>
          <p:nvPr/>
        </p:nvSpPr>
        <p:spPr bwMode="auto">
          <a:xfrm>
            <a:off x="2667000" y="966788"/>
            <a:ext cx="5610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/>
              <a:t>les.kanat@jsc.edu</a:t>
            </a:r>
          </a:p>
          <a:p>
            <a:pPr eaLnBrk="1" hangingPunct="1"/>
            <a:r>
              <a:rPr lang="en-US" altLang="en-US" sz="4000" b="1"/>
              <a:t>lanie.kanat@comcast.net</a:t>
            </a:r>
          </a:p>
        </p:txBody>
      </p:sp>
      <p:grpSp>
        <p:nvGrpSpPr>
          <p:cNvPr id="61443" name="Group 2"/>
          <p:cNvGrpSpPr>
            <a:grpSpLocks/>
          </p:cNvGrpSpPr>
          <p:nvPr/>
        </p:nvGrpSpPr>
        <p:grpSpPr bwMode="auto">
          <a:xfrm>
            <a:off x="1219200" y="785813"/>
            <a:ext cx="1279525" cy="1652587"/>
            <a:chOff x="168527" y="853951"/>
            <a:chExt cx="1279273" cy="1651827"/>
          </a:xfrm>
        </p:grpSpPr>
        <p:pic>
          <p:nvPicPr>
            <p:cNvPr id="6145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27" y="853951"/>
              <a:ext cx="1164973" cy="165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8527" y="998347"/>
              <a:ext cx="1279273" cy="13630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444" name="Group 11"/>
          <p:cNvGrpSpPr>
            <a:grpSpLocks/>
          </p:cNvGrpSpPr>
          <p:nvPr/>
        </p:nvGrpSpPr>
        <p:grpSpPr bwMode="auto">
          <a:xfrm>
            <a:off x="228600" y="3429000"/>
            <a:ext cx="8839200" cy="1938338"/>
            <a:chOff x="228600" y="544867"/>
            <a:chExt cx="8839201" cy="1938992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038601" y="544867"/>
              <a:ext cx="50292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000" b="1"/>
                <a:t>fragilex.org</a:t>
              </a:r>
            </a:p>
            <a:p>
              <a:pPr eaLnBrk="1" hangingPunct="1"/>
              <a:r>
                <a:rPr lang="en-US" altLang="en-US" sz="4000" b="1"/>
                <a:t>northernvt.fragilex.org</a:t>
              </a:r>
            </a:p>
            <a:p>
              <a:pPr eaLnBrk="1" hangingPunct="1"/>
              <a:r>
                <a:rPr lang="en-US" altLang="en-US" sz="4000" b="1"/>
                <a:t>fb.me/fragilexvt</a:t>
              </a:r>
            </a:p>
          </p:txBody>
        </p:sp>
        <p:grpSp>
          <p:nvGrpSpPr>
            <p:cNvPr id="61446" name="Group 3"/>
            <p:cNvGrpSpPr>
              <a:grpSpLocks/>
            </p:cNvGrpSpPr>
            <p:nvPr/>
          </p:nvGrpSpPr>
          <p:grpSpPr bwMode="auto">
            <a:xfrm>
              <a:off x="228600" y="638151"/>
              <a:ext cx="3657600" cy="1828800"/>
              <a:chOff x="2743200" y="152400"/>
              <a:chExt cx="3657600" cy="1828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743200" y="152810"/>
                <a:ext cx="3657600" cy="182782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1449" name="Picture 2" descr="National Fragile X FoundationForwar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9900" y="340361"/>
                <a:ext cx="3124200" cy="152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447" name="Picture 2" descr="http://upload.wikimedia.org/wikipedia/commons/thumb/c/c2/F_icon.svg/2000px-F_icon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8963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4191000" y="8636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fraxa.org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22250"/>
            <a:ext cx="3643313" cy="1752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4191000" y="5692775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developmentalfx.org</a:t>
            </a: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4038600" y="2579688"/>
            <a:ext cx="502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morgridge.du.edu/staff-members/riley-karen-s-phd</a:t>
            </a:r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4191000" y="43688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marciabraden.com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5600700"/>
            <a:ext cx="3649663" cy="8001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4256088"/>
            <a:ext cx="3654425" cy="8143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165" b="4353"/>
          <a:stretch/>
        </p:blipFill>
        <p:spPr>
          <a:xfrm>
            <a:off x="238125" y="2505075"/>
            <a:ext cx="3643313" cy="121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474" name="TextBox 8"/>
          <p:cNvSpPr txBox="1">
            <a:spLocks noChangeArrowheads="1"/>
          </p:cNvSpPr>
          <p:nvPr/>
        </p:nvSpPr>
        <p:spPr bwMode="auto">
          <a:xfrm>
            <a:off x="1316038" y="3425825"/>
            <a:ext cx="2147887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B91135"/>
                </a:solidFill>
              </a:rPr>
              <a:t>Morgridge College of Education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3438525"/>
            <a:ext cx="22098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925" y="2619375"/>
            <a:ext cx="415925" cy="23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rgbClr val="A27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295275" y="147955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en-US" altLang="en-US" sz="6000" b="1"/>
              <a:t>Live the Fragile X way.</a:t>
            </a:r>
            <a:endParaRPr lang="en-US" alt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381000" y="4081463"/>
            <a:ext cx="86106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 proactive, no surprises, have accommodations in place, model appropriate behavior, and remain calm.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4950"/>
            <a:ext cx="9144000" cy="266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Fragile X Syndrome</a:t>
            </a:r>
          </a:p>
          <a:p>
            <a:pPr marL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is a medical condition.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 name stems from the fact that the tip of the X chromosome looks like it might break.</a:t>
            </a:r>
          </a:p>
        </p:txBody>
      </p:sp>
      <p:sp>
        <p:nvSpPr>
          <p:cNvPr id="12291" name="TextBox 14"/>
          <p:cNvSpPr txBox="1">
            <a:spLocks noChangeArrowheads="1"/>
          </p:cNvSpPr>
          <p:nvPr/>
        </p:nvSpPr>
        <p:spPr bwMode="auto">
          <a:xfrm>
            <a:off x="7543800" y="3924300"/>
            <a:ext cx="38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3438" y="1752600"/>
          <a:ext cx="328136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Image" r:id="rId3" imgW="1048514" imgH="1557531" progId="Photoshop.Image.13">
                  <p:embed/>
                </p:oleObj>
              </mc:Choice>
              <mc:Fallback>
                <p:oleObj name="Image" r:id="rId3" imgW="1048514" imgH="1557531" progId="Photoshop.Image.1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52600"/>
                        <a:ext cx="3281362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4200" y="1255713"/>
            <a:ext cx="145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Fragile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4813" y="1255713"/>
            <a:ext cx="1495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Typical X</a:t>
            </a:r>
          </a:p>
        </p:txBody>
      </p:sp>
      <p:pic>
        <p:nvPicPr>
          <p:cNvPr id="12" name="Picture 2" descr="C:\Documents and Settings\Leslie Kanat\My Documents\My Pictures\fragile-x-12701.gif"/>
          <p:cNvPicPr>
            <a:picLocks noChangeAspect="1" noChangeArrowheads="1"/>
          </p:cNvPicPr>
          <p:nvPr/>
        </p:nvPicPr>
        <p:blipFill>
          <a:blip r:embed="rId5"/>
          <a:srcRect l="43200" t="1551" r="2400"/>
          <a:stretch>
            <a:fillRect/>
          </a:stretch>
        </p:blipFill>
        <p:spPr bwMode="auto">
          <a:xfrm>
            <a:off x="1676400" y="1752600"/>
            <a:ext cx="1741488" cy="487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1236663" y="6076950"/>
            <a:ext cx="1006475" cy="4286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6538"/>
            <a:ext cx="9144000" cy="266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smtClean="0">
                <a:solidFill>
                  <a:srgbClr val="002060"/>
                </a:solidFill>
              </a:rPr>
              <a:t>Fragile X Syndrome</a:t>
            </a:r>
            <a:br>
              <a:rPr lang="en-US" sz="6600" b="1" dirty="0" smtClean="0">
                <a:solidFill>
                  <a:srgbClr val="002060"/>
                </a:solidFill>
              </a:rPr>
            </a:br>
            <a:r>
              <a:rPr lang="en-US" sz="6600" b="1" dirty="0" smtClean="0">
                <a:solidFill>
                  <a:srgbClr val="002060"/>
                </a:solidFill>
              </a:rPr>
              <a:t>is a single gene disorder.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79638" y="5105400"/>
            <a:ext cx="4784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/>
              <a:t>FMR1  →  FMRP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072063" y="5140325"/>
            <a:ext cx="1828800" cy="838200"/>
            <a:chOff x="5105400" y="5181600"/>
            <a:chExt cx="1828800" cy="762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105400" y="5181600"/>
              <a:ext cx="1828800" cy="762000"/>
            </a:xfrm>
            <a:prstGeom prst="line">
              <a:avLst/>
            </a:prstGeom>
            <a:ln w="666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105400" y="5181600"/>
              <a:ext cx="1828800" cy="762000"/>
            </a:xfrm>
            <a:prstGeom prst="line">
              <a:avLst/>
            </a:prstGeom>
            <a:ln w="666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572000" y="66119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http://cercor.oxfordjournals.org/content/10/10/1038.long</a:t>
            </a:r>
          </a:p>
        </p:txBody>
      </p:sp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533400" y="2006600"/>
            <a:ext cx="8077200" cy="4622800"/>
            <a:chOff x="534058" y="1676400"/>
            <a:chExt cx="8075884" cy="4623388"/>
          </a:xfrm>
        </p:grpSpPr>
        <p:pic>
          <p:nvPicPr>
            <p:cNvPr id="14344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"/>
            <a:stretch>
              <a:fillRect/>
            </a:stretch>
          </p:blipFill>
          <p:spPr bwMode="auto">
            <a:xfrm rot="5400000">
              <a:off x="2307299" y="-96841"/>
              <a:ext cx="4529401" cy="807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Box 7"/>
            <p:cNvSpPr txBox="1">
              <a:spLocks noChangeArrowheads="1"/>
            </p:cNvSpPr>
            <p:nvPr/>
          </p:nvSpPr>
          <p:spPr bwMode="auto">
            <a:xfrm>
              <a:off x="600806" y="3615391"/>
              <a:ext cx="3923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Dendrite from a human afflicted by FXS.</a:t>
              </a:r>
            </a:p>
          </p:txBody>
        </p:sp>
        <p:sp>
          <p:nvSpPr>
            <p:cNvPr id="14346" name="TextBox 8"/>
            <p:cNvSpPr txBox="1">
              <a:spLocks noChangeArrowheads="1"/>
            </p:cNvSpPr>
            <p:nvPr/>
          </p:nvSpPr>
          <p:spPr bwMode="auto">
            <a:xfrm>
              <a:off x="600806" y="5930456"/>
              <a:ext cx="33501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Dendrite from unaffected human.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021" y="1881214"/>
              <a:ext cx="7910811" cy="17369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0084" y="4175443"/>
              <a:ext cx="7909224" cy="17639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5488" y="5562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 rot="5400000">
            <a:off x="566738" y="5635625"/>
            <a:ext cx="612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/>
              <a:t>5 ɥm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The lack of FMRP results in l</a:t>
            </a:r>
            <a:r>
              <a:rPr lang="en-US" altLang="en-US" sz="3200" b="1">
                <a:solidFill>
                  <a:srgbClr val="000000"/>
                </a:solidFill>
              </a:rPr>
              <a:t>ong dendritic spines, increased spine density, high neurotransmitter activation, </a:t>
            </a:r>
            <a:r>
              <a:rPr lang="en-US" altLang="en-US" sz="3200" b="1"/>
              <a:t>and failure of the synapse maturation</a:t>
            </a:r>
            <a:br>
              <a:rPr lang="en-US" altLang="en-US" sz="3200" b="1"/>
            </a:br>
            <a:r>
              <a:rPr lang="en-US" altLang="en-US" sz="3200" b="1"/>
              <a:t>and pruning processes</a:t>
            </a:r>
            <a:r>
              <a:rPr lang="en-US" altLang="en-US" sz="3200" b="1">
                <a:solidFill>
                  <a:srgbClr val="000000"/>
                </a:solidFill>
              </a:rPr>
              <a:t>.</a:t>
            </a:r>
            <a:endParaRPr lang="en-US" altLang="en-US" sz="3200" b="1"/>
          </a:p>
        </p:txBody>
      </p:sp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-3175" y="6581775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youshouldown.com/img/homeins/panel2.jpg"/>
          <p:cNvPicPr>
            <a:picLocks noChangeAspect="1" noChangeArrowheads="1"/>
          </p:cNvPicPr>
          <p:nvPr/>
        </p:nvPicPr>
        <p:blipFill rotWithShape="1">
          <a:blip r:embed="rId2"/>
          <a:srcRect l="13278" r="13143"/>
          <a:stretch/>
        </p:blipFill>
        <p:spPr bwMode="auto">
          <a:xfrm>
            <a:off x="2416175" y="1219200"/>
            <a:ext cx="4213225" cy="52784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791200" y="6611938"/>
            <a:ext cx="3352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http://www.youshouldown.com/img/homeins/panel2.jpg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cs typeface="Times New Roman" panose="02020603050405020304" pitchFamily="18" charset="0"/>
              </a:rPr>
              <a:t>Antiquated fuse box that can not handle any more input − too many connections going everywhere.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3634</TotalTime>
  <Words>1439</Words>
  <Application>Microsoft Office PowerPoint</Application>
  <PresentationFormat>On-screen Show (4:3)</PresentationFormat>
  <Paragraphs>234</Paragraphs>
  <Slides>48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</vt:lpstr>
      <vt:lpstr>Times New Roman</vt:lpstr>
      <vt:lpstr>Office Theme</vt:lpstr>
      <vt:lpstr>Image</vt:lpstr>
      <vt:lpstr>Fragile X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Kanat</dc:creator>
  <cp:lastModifiedBy>Leslie</cp:lastModifiedBy>
  <cp:revision>399</cp:revision>
  <cp:lastPrinted>2015-08-11T16:10:55Z</cp:lastPrinted>
  <dcterms:created xsi:type="dcterms:W3CDTF">2009-10-08T03:01:07Z</dcterms:created>
  <dcterms:modified xsi:type="dcterms:W3CDTF">2015-08-14T04:53:52Z</dcterms:modified>
</cp:coreProperties>
</file>